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12"/>
  </p:notesMasterIdLst>
  <p:handoutMasterIdLst>
    <p:handoutMasterId r:id="rId13"/>
  </p:handoutMasterIdLst>
  <p:sldIdLst>
    <p:sldId id="475" r:id="rId2"/>
    <p:sldId id="476" r:id="rId3"/>
    <p:sldId id="477" r:id="rId4"/>
    <p:sldId id="478" r:id="rId5"/>
    <p:sldId id="404" r:id="rId6"/>
    <p:sldId id="465" r:id="rId7"/>
    <p:sldId id="312" r:id="rId8"/>
    <p:sldId id="407" r:id="rId9"/>
    <p:sldId id="479" r:id="rId10"/>
    <p:sldId id="480"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55634" autoAdjust="0"/>
  </p:normalViewPr>
  <p:slideViewPr>
    <p:cSldViewPr>
      <p:cViewPr varScale="1">
        <p:scale>
          <a:sx n="36" d="100"/>
          <a:sy n="36" d="100"/>
        </p:scale>
        <p:origin x="-20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88" y="18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863" eaLnBrk="0" hangingPunct="0">
              <a:defRPr sz="1200"/>
            </a:lvl1pPr>
          </a:lstStyle>
          <a:p>
            <a:pPr>
              <a:defRPr/>
            </a:pPr>
            <a:endParaRPr lang="en-US"/>
          </a:p>
        </p:txBody>
      </p:sp>
      <p:sp>
        <p:nvSpPr>
          <p:cNvPr id="86019"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863" eaLnBrk="0" hangingPunct="0">
              <a:defRPr sz="1200"/>
            </a:lvl1pPr>
          </a:lstStyle>
          <a:p>
            <a:pPr>
              <a:defRPr/>
            </a:pPr>
            <a:fld id="{801AD060-F3F1-4AB0-942F-6789BD3A1F3A}" type="datetimeFigureOut">
              <a:rPr lang="en-US"/>
              <a:pPr>
                <a:defRPr/>
              </a:pPr>
              <a:t>9/1/2010</a:t>
            </a:fld>
            <a:endParaRPr lang="en-US"/>
          </a:p>
        </p:txBody>
      </p:sp>
      <p:sp>
        <p:nvSpPr>
          <p:cNvPr id="86020"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863" eaLnBrk="0" hangingPunct="0">
              <a:defRPr sz="1200"/>
            </a:lvl1pPr>
          </a:lstStyle>
          <a:p>
            <a:pPr>
              <a:defRPr/>
            </a:pPr>
            <a:endParaRPr lang="en-US"/>
          </a:p>
        </p:txBody>
      </p:sp>
      <p:sp>
        <p:nvSpPr>
          <p:cNvPr id="86021"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863" eaLnBrk="0" hangingPunct="0">
              <a:defRPr sz="1200"/>
            </a:lvl1pPr>
          </a:lstStyle>
          <a:p>
            <a:pPr>
              <a:defRPr/>
            </a:pPr>
            <a:fld id="{38F87CED-6135-40B9-8A28-874F4FADABC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863">
              <a:defRPr sz="1200"/>
            </a:lvl1pPr>
          </a:lstStyle>
          <a:p>
            <a:pPr>
              <a:defRPr/>
            </a:pPr>
            <a:endParaRPr lang="en-US"/>
          </a:p>
        </p:txBody>
      </p:sp>
      <p:sp>
        <p:nvSpPr>
          <p:cNvPr id="307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863">
              <a:defRPr sz="1200"/>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863">
              <a:defRPr sz="1200"/>
            </a:lvl1pPr>
          </a:lstStyle>
          <a:p>
            <a:pPr>
              <a:defRPr/>
            </a:pPr>
            <a:endParaRPr lang="en-US"/>
          </a:p>
        </p:txBody>
      </p:sp>
      <p:sp>
        <p:nvSpPr>
          <p:cNvPr id="307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863">
              <a:defRPr sz="1200"/>
            </a:lvl1pPr>
          </a:lstStyle>
          <a:p>
            <a:pPr>
              <a:defRPr/>
            </a:pPr>
            <a:fld id="{2EC35D50-0079-4CB3-B76A-321171CB0A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4E79EF03-3AFE-44DB-B79A-4C493545C71D}" type="slidenum">
              <a:rPr lang="en-US" sz="1200"/>
              <a:pPr algn="r" defTabSz="931863"/>
              <a:t>10</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dirty="0" smtClean="0"/>
              <a:t>If a seller contacts you directly for feedback, tell him or her that you will – or already have – given your feedback to the listing agent.  Avoid conversations about the sellers’ property or your buyers’ impressions.</a:t>
            </a:r>
          </a:p>
          <a:p>
            <a:pPr eaLnBrk="1" hangingPunct="1"/>
            <a:r>
              <a:rPr lang="en-US" dirty="0" smtClean="0"/>
              <a:t>If a buyer or seller contacts you during negotiations or while under contract, advise him or her to call his or her agent.  Then notify the other agent and your broker-in-charge </a:t>
            </a:r>
            <a:r>
              <a:rPr lang="en-US" i="1" dirty="0" smtClean="0"/>
              <a:t>in writing</a:t>
            </a:r>
            <a:r>
              <a:rPr lang="en-US" dirty="0" smtClean="0"/>
              <a:t> that the client has contacted you.  Remember to put a note or copy of your notice in your file in case there is a need for it in the future.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B9CCB99F-F4E2-43D5-906A-3D17305E2E00}" type="slidenum">
              <a:rPr lang="en-US" sz="1200"/>
              <a:pPr algn="r" defTabSz="931863"/>
              <a:t>2</a:t>
            </a:fld>
            <a:endParaRPr lang="en-US" sz="1200"/>
          </a:p>
        </p:txBody>
      </p:sp>
      <p:sp>
        <p:nvSpPr>
          <p:cNvPr id="111619" name="Rectangle 2"/>
          <p:cNvSpPr>
            <a:spLocks noGrp="1" noRot="1" noChangeAspect="1" noChangeArrowheads="1" noTextEdit="1"/>
          </p:cNvSpPr>
          <p:nvPr>
            <p:ph type="sldImg"/>
          </p:nvPr>
        </p:nvSpPr>
        <p:spPr>
          <a:xfrm>
            <a:off x="1219200" y="685800"/>
            <a:ext cx="4648200" cy="3486150"/>
          </a:xfrm>
          <a:ln/>
        </p:spPr>
      </p:sp>
      <p:sp>
        <p:nvSpPr>
          <p:cNvPr id="111620" name="Rectangle 3"/>
          <p:cNvSpPr>
            <a:spLocks noGrp="1" noChangeArrowheads="1"/>
          </p:cNvSpPr>
          <p:nvPr>
            <p:ph type="body" idx="1"/>
          </p:nvPr>
        </p:nvSpPr>
        <p:spPr>
          <a:noFill/>
          <a:ln/>
        </p:spPr>
        <p:txBody>
          <a:bodyPr/>
          <a:lstStyle/>
          <a:p>
            <a:r>
              <a:rPr lang="en-US" dirty="0" smtClean="0"/>
              <a:t>Many difficult situations can be avoided by simply educating your clients.  It is appropriate for agents to set clear expectations during the first appointment with prospects and/or clients.  Discuss what clients can expect from you and what you, in turn, will expect from them.  It is better to find out in the beginning that clients have unrealistic expectations than to find out later when they become angry about something you did or did not do.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EC32031B-F33C-4530-B419-1E24637343E3}" type="slidenum">
              <a:rPr lang="en-US" sz="1200"/>
              <a:pPr algn="r" defTabSz="931863"/>
              <a:t>3</a:t>
            </a:fld>
            <a:endParaRPr lang="en-US" sz="1200"/>
          </a:p>
        </p:txBody>
      </p:sp>
      <p:sp>
        <p:nvSpPr>
          <p:cNvPr id="112643" name="Rectangle 2"/>
          <p:cNvSpPr>
            <a:spLocks noGrp="1" noRot="1" noChangeAspect="1" noChangeArrowheads="1" noTextEdit="1"/>
          </p:cNvSpPr>
          <p:nvPr>
            <p:ph type="sldImg"/>
          </p:nvPr>
        </p:nvSpPr>
        <p:spPr>
          <a:xfrm>
            <a:off x="1219200" y="685800"/>
            <a:ext cx="4648200" cy="3486150"/>
          </a:xfrm>
          <a:ln/>
        </p:spPr>
      </p:sp>
      <p:sp>
        <p:nvSpPr>
          <p:cNvPr id="112644" name="Rectangle 3"/>
          <p:cNvSpPr>
            <a:spLocks noGrp="1" noChangeArrowheads="1"/>
          </p:cNvSpPr>
          <p:nvPr>
            <p:ph type="body" idx="1"/>
          </p:nvPr>
        </p:nvSpPr>
        <p:spPr>
          <a:noFill/>
          <a:ln/>
        </p:spPr>
        <p:txBody>
          <a:bodyPr/>
          <a:lstStyle/>
          <a:p>
            <a:pPr marL="228600" indent="-228600" eaLnBrk="1" hangingPunct="1">
              <a:buFontTx/>
              <a:buChar char="•"/>
            </a:pPr>
            <a:r>
              <a:rPr lang="en-US" dirty="0" smtClean="0"/>
              <a:t>Realtors</a:t>
            </a:r>
            <a:r>
              <a:rPr lang="en-US" baseline="30000" dirty="0" smtClean="0">
                <a:latin typeface="Arial"/>
                <a:cs typeface="Times New Roman" pitchFamily="18" charset="0"/>
              </a:rPr>
              <a:t>®</a:t>
            </a:r>
            <a:r>
              <a:rPr lang="en-US" dirty="0" smtClean="0"/>
              <a:t> should always identify their Realtor</a:t>
            </a:r>
            <a:r>
              <a:rPr lang="en-US" baseline="30000" dirty="0" smtClean="0"/>
              <a:t>®</a:t>
            </a:r>
            <a:r>
              <a:rPr lang="en-US" dirty="0" smtClean="0"/>
              <a:t> status and company affiliation at first contact with members of the public.</a:t>
            </a:r>
          </a:p>
          <a:p>
            <a:pPr marL="228600" indent="-228600" eaLnBrk="1" hangingPunct="1">
              <a:buFontTx/>
              <a:buChar char="•"/>
            </a:pPr>
            <a:r>
              <a:rPr lang="en-US" dirty="0" smtClean="0"/>
              <a:t>Show courtesy and respect to everyone.</a:t>
            </a:r>
          </a:p>
          <a:p>
            <a:pPr marL="228600" indent="-228600" eaLnBrk="1" hangingPunct="1">
              <a:buFontTx/>
              <a:buChar char="•"/>
            </a:pPr>
            <a:r>
              <a:rPr lang="en-US" dirty="0" smtClean="0"/>
              <a:t>Be aware of and respect cultural differences.</a:t>
            </a:r>
          </a:p>
          <a:p>
            <a:pPr marL="228600" indent="-228600" eaLnBrk="1" hangingPunct="1">
              <a:buFontTx/>
              <a:buChar char="•"/>
            </a:pPr>
            <a:r>
              <a:rPr lang="en-US" dirty="0" smtClean="0"/>
              <a:t>Do not disclose confidential information about your client.  Do not mislead or speculate with prospective buyers about the sellers’ financial situation or  their motivation for selling.  Avoid giving too much information to the listing agent or seller regarding the buyers’ interest, motivation or ability to pay more than they are willing to offer.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155129D1-1796-451F-AC58-DAE9D0BD55C9}" type="slidenum">
              <a:rPr lang="en-US" sz="1200"/>
              <a:pPr algn="r" defTabSz="931863"/>
              <a:t>4</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marL="285750" lvl="1" indent="-171450" eaLnBrk="1" hangingPunct="1">
              <a:buFontTx/>
              <a:buChar char="•"/>
            </a:pPr>
            <a:r>
              <a:rPr lang="en-US" dirty="0" smtClean="0"/>
              <a:t>One of the biggest complaints buyers and sellers express about real estate agents has to do with communication – or the lack thereof.  Agents should respond promptly to inquiries and requests for information, and maintain regular communication with clients. </a:t>
            </a:r>
          </a:p>
          <a:p>
            <a:pPr marL="285750" lvl="1" indent="-171450" eaLnBrk="1" hangingPunct="1">
              <a:buFontTx/>
              <a:buChar char="•"/>
            </a:pPr>
            <a:r>
              <a:rPr lang="en-US" dirty="0" smtClean="0"/>
              <a:t>Communicate clearly.  Avoid jargon or slang that might not be readily understood or appreciated.  Take the time to ensure the other person understands what you are trying to say.</a:t>
            </a:r>
          </a:p>
          <a:p>
            <a:pPr marL="285750" lvl="1" indent="-171450" eaLnBrk="1" hangingPunct="1">
              <a:buFontTx/>
              <a:buChar char="•"/>
            </a:pPr>
            <a:r>
              <a:rPr lang="en-US" dirty="0" smtClean="0"/>
              <a:t>Do what you say you will do when you say you will do it.  Mark deadlines on your calendar and flag them to remind you ahead of time.</a:t>
            </a:r>
          </a:p>
          <a:p>
            <a:pPr marL="285750" lvl="1" indent="-171450" eaLnBrk="1" hangingPunct="1">
              <a:buFontTx/>
              <a:buChar char="•"/>
            </a:pPr>
            <a:r>
              <a:rPr lang="en-US" dirty="0" smtClean="0"/>
              <a:t>Do not tell people what you think; tell them what you know.  It is far better to tell someone that you don’t have an answer, but will get an</a:t>
            </a:r>
            <a:r>
              <a:rPr lang="en-US" baseline="0" dirty="0" smtClean="0"/>
              <a:t> answer </a:t>
            </a:r>
            <a:r>
              <a:rPr lang="en-US" dirty="0" smtClean="0"/>
              <a:t>than to try to bluff through an answer.  </a:t>
            </a:r>
          </a:p>
          <a:p>
            <a:pPr marL="285750" lvl="1" indent="-171450" eaLnBrk="1" hangingPunct="1">
              <a:buFontTx/>
              <a:buChar char="•"/>
            </a:pPr>
            <a:r>
              <a:rPr lang="en-US" dirty="0" smtClean="0"/>
              <a:t>When other agents’ clients ask you questions, instead of answering as you would for your clients, direct them to the agent who represents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CD8F6B79-DE33-4A39-A846-33A406DED63C}" type="slidenum">
              <a:rPr lang="en-US" sz="1200"/>
              <a:pPr algn="r" defTabSz="931863"/>
              <a:t>5</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685800" y="4495800"/>
            <a:ext cx="5607050" cy="4181475"/>
          </a:xfrm>
          <a:noFill/>
          <a:ln/>
        </p:spPr>
        <p:txBody>
          <a:bodyPr/>
          <a:lstStyle/>
          <a:p>
            <a:pPr marL="285750" indent="-285750" eaLnBrk="1" hangingPunct="1">
              <a:buFontTx/>
              <a:buChar char="•"/>
            </a:pPr>
            <a:r>
              <a:rPr lang="en-US" dirty="0" smtClean="0"/>
              <a:t>Realtors</a:t>
            </a:r>
            <a:r>
              <a:rPr lang="en-US" baseline="30000" dirty="0" smtClean="0"/>
              <a:t>®</a:t>
            </a:r>
            <a:r>
              <a:rPr lang="en-US" dirty="0" smtClean="0"/>
              <a:t> should present a professional appearance at all times.  Dress appropriately – as well as or better than your client.  Keep your relationships with </a:t>
            </a:r>
            <a:r>
              <a:rPr lang="en-US" smtClean="0"/>
              <a:t>clients strictly professional</a:t>
            </a:r>
            <a:r>
              <a:rPr lang="en-US" dirty="0" smtClean="0"/>
              <a:t>.</a:t>
            </a:r>
          </a:p>
          <a:p>
            <a:pPr marL="285750" indent="-285750" eaLnBrk="1" hangingPunct="1">
              <a:buFontTx/>
              <a:buChar char="•"/>
            </a:pPr>
            <a:r>
              <a:rPr lang="en-US" dirty="0" smtClean="0"/>
              <a:t>When working with a couple, be sure to give both individuals equal attention.  Do not direct all information to one individual over another.  You may alienate one of them by doing this.</a:t>
            </a:r>
          </a:p>
          <a:p>
            <a:pPr marL="285750" indent="-285750" eaLnBrk="1" hangingPunct="1">
              <a:buFontTx/>
              <a:buChar char="•"/>
            </a:pPr>
            <a:r>
              <a:rPr lang="en-US" dirty="0" smtClean="0"/>
              <a:t>Always keep your car clean so that if you have an unexpected appointment, it will reflect well on you.</a:t>
            </a:r>
          </a:p>
          <a:p>
            <a:pPr marL="285750" indent="-285750" eaLnBrk="1" hangingPunct="1">
              <a:buFontTx/>
              <a:buChar char="•"/>
            </a:pPr>
            <a:endParaRPr lang="en-US" dirty="0" smtClean="0"/>
          </a:p>
          <a:p>
            <a:pPr marL="285750" indent="-285750"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marL="228600" indent="-228600" eaLnBrk="1" hangingPunct="1">
              <a:buFontTx/>
              <a:buChar char="•"/>
            </a:pPr>
            <a:r>
              <a:rPr lang="en-US" dirty="0" smtClean="0"/>
              <a:t>Schedule appointments and showings as far in advance as possible, including those for new construction.  Make appointments for Sunday mornings and holidays well in advance to avoid interrupting the sellers’ schedule more than necessary.  Make every effort to schedule appointments during business hours.</a:t>
            </a:r>
          </a:p>
          <a:p>
            <a:pPr marL="228600" indent="-228600" eaLnBrk="1" hangingPunct="1">
              <a:buFontTx/>
              <a:buChar char="•"/>
            </a:pPr>
            <a:r>
              <a:rPr lang="en-US" dirty="0" smtClean="0"/>
              <a:t>Call Centralized Showing Service to schedule all second showings – even if it is on the same day or during the same scheduled showing period.  Sellers frequently return after they know you are gone.  Do not take a chance on surprising an unsuspecting seller.</a:t>
            </a:r>
          </a:p>
          <a:p>
            <a:pPr marL="228600" indent="-228600" eaLnBrk="1" hangingPunct="1">
              <a:buFontTx/>
              <a:buChar char="•"/>
            </a:pPr>
            <a:r>
              <a:rPr lang="en-US" dirty="0" smtClean="0"/>
              <a:t>Space your appointments to allow enough time to show each listing and make it to your next appointment on time.  Explain to your buyers that appointments are a required courtesy to sellers – whether the house is vacant or occupied.</a:t>
            </a:r>
          </a:p>
          <a:p>
            <a:pPr marL="228600" indent="-228600" eaLnBrk="1" hangingPunct="1">
              <a:buFontTx/>
              <a:buChar char="•"/>
            </a:pPr>
            <a:r>
              <a:rPr lang="en-US" dirty="0" smtClean="0"/>
              <a:t>Be punctual.</a:t>
            </a:r>
            <a:r>
              <a:rPr lang="en-US" baseline="0" dirty="0" smtClean="0"/>
              <a:t>  If you are unable to arrive during the scheduled appointment time, call CSS to change the time or cancel the appointment.</a:t>
            </a:r>
            <a:endParaRPr lang="en-US" dirty="0" smtClean="0"/>
          </a:p>
          <a:p>
            <a:pPr marL="228600" indent="-228600" eaLnBrk="1" hangingPunct="1">
              <a:buFontTx/>
              <a:buChar char="•"/>
            </a:pPr>
            <a:r>
              <a:rPr lang="en-US" dirty="0" smtClean="0"/>
              <a:t>If a buyer decides to</a:t>
            </a:r>
            <a:r>
              <a:rPr lang="en-US" baseline="0" dirty="0" smtClean="0"/>
              <a:t> not</a:t>
            </a:r>
            <a:r>
              <a:rPr lang="en-US" dirty="0" smtClean="0"/>
              <a:t> view a home, contact CSS immediately to cancel the showing.</a:t>
            </a:r>
          </a:p>
          <a:p>
            <a:pPr marL="228600" indent="-228600" eaLnBrk="1" hangingPunct="1">
              <a:buFontTx/>
              <a:buChar char="•"/>
            </a:pPr>
            <a:r>
              <a:rPr lang="en-US" dirty="0" smtClean="0"/>
              <a:t>Never show a</a:t>
            </a:r>
            <a:r>
              <a:rPr lang="en-US" baseline="0" dirty="0" smtClean="0"/>
              <a:t> listed property without an appointment.</a:t>
            </a:r>
          </a:p>
          <a:p>
            <a:pPr marL="228600" indent="-228600" eaLnBrk="1" hangingPunct="1">
              <a:buFontTx/>
              <a:buChar char="•"/>
            </a:pPr>
            <a:r>
              <a:rPr lang="en-US" baseline="0" dirty="0" smtClean="0"/>
              <a:t>These courtesies apply to previews and inspections in addition to showings.</a:t>
            </a:r>
            <a:endParaRPr lang="en-US" dirty="0" smtClean="0"/>
          </a:p>
          <a:p>
            <a:pPr marL="228600" indent="-228600" eaLnBrk="1" hangingPunct="1">
              <a:lnSpc>
                <a:spcPct val="80000"/>
              </a:lnSpc>
              <a:buFontTx/>
              <a:buChar char="•"/>
            </a:pPr>
            <a:endParaRPr lang="en-US" dirty="0" smtClean="0"/>
          </a:p>
          <a:p>
            <a:pPr marL="228600" indent="-228600" eaLnBrk="1" hangingPunct="1">
              <a:lnSpc>
                <a:spcPct val="80000"/>
              </a:lnSpc>
            </a:pPr>
            <a:endParaRPr lang="en-US" dirty="0" smtClean="0"/>
          </a:p>
          <a:p>
            <a:pPr marL="228600" indent="-228600"/>
            <a:endParaRPr lang="en-US" dirty="0" smtClean="0"/>
          </a:p>
        </p:txBody>
      </p:sp>
      <p:sp>
        <p:nvSpPr>
          <p:cNvPr id="115716" name="Slide Number Placeholder 3"/>
          <p:cNvSpPr>
            <a:spLocks noGrp="1"/>
          </p:cNvSpPr>
          <p:nvPr>
            <p:ph type="sldNum" sz="quarter" idx="5"/>
          </p:nvPr>
        </p:nvSpPr>
        <p:spPr>
          <a:noFill/>
        </p:spPr>
        <p:txBody>
          <a:bodyPr/>
          <a:lstStyle/>
          <a:p>
            <a:fld id="{DE789FE3-47F9-4E07-A6AB-0AE1DA1E54F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93681A2F-059A-4BA3-8212-B07035B66274}" type="slidenum">
              <a:rPr lang="en-US" sz="1200"/>
              <a:pPr algn="r" defTabSz="931863"/>
              <a:t>7</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marL="228600" indent="-228600" eaLnBrk="1" hangingPunct="1">
              <a:buFontTx/>
              <a:buChar char="•"/>
            </a:pPr>
            <a:r>
              <a:rPr lang="en-US" smtClean="0"/>
              <a:t>Always ring the doorbell or knock – and announce yourself loudly – before entering a home, even if it is vacant.  Knock and announce yourself before opening a closed door.</a:t>
            </a:r>
          </a:p>
          <a:p>
            <a:pPr marL="228600" indent="-228600" eaLnBrk="1" hangingPunct="1">
              <a:buFontTx/>
              <a:buChar char="•"/>
            </a:pPr>
            <a:r>
              <a:rPr lang="en-US" smtClean="0"/>
              <a:t>When entering a property, ensure that unexpected situations, such as pets, are handled appropriately.</a:t>
            </a:r>
          </a:p>
          <a:p>
            <a:pPr marL="228600" indent="-228600" eaLnBrk="1" hangingPunct="1">
              <a:buFontTx/>
              <a:buChar char="•"/>
            </a:pPr>
            <a:r>
              <a:rPr lang="en-US" smtClean="0"/>
              <a:t>Whenever possible, the listing agent should advise the seller to leave the property during showings to give the buyer an opportunity to imagine the house as his or her home.</a:t>
            </a:r>
          </a:p>
          <a:p>
            <a:pPr marL="228600" indent="-228600" eaLnBrk="1" hangingPunct="1">
              <a:buFontTx/>
              <a:buChar char="•"/>
            </a:pPr>
            <a:r>
              <a:rPr lang="en-US" smtClean="0"/>
              <a:t>If someone is home but leaves when you arrive, ask if he or she wants the house locked when you leave. If a seller remains in the home during the showing, inform the person when you are leaving.</a:t>
            </a:r>
          </a:p>
          <a:p>
            <a:pPr marL="228600" indent="-228600" eaLnBrk="1" hangingPunct="1">
              <a:buFontTx/>
              <a:buChar char="•"/>
            </a:pPr>
            <a:r>
              <a:rPr lang="en-US" smtClean="0"/>
              <a:t>Allow time in your schedule for bathroom breaks.  If it is necessary to use a sellers’ bathroom and the sellers or occupants are home during the showing, ask their permission before using their bathroom.  Do not ever use bathrooms that have been winterized.</a:t>
            </a:r>
          </a:p>
          <a:p>
            <a:pPr marL="228600" indent="-228600" eaLnBrk="1" hangingPunct="1">
              <a:buFontTx/>
              <a:buChar char="•"/>
            </a:pPr>
            <a:r>
              <a:rPr lang="en-US" smtClean="0"/>
              <a:t>Never criticize property in the presence of the owner or occupant.</a:t>
            </a:r>
          </a:p>
          <a:p>
            <a:pPr marL="228600" indent="-228600"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marL="228600" indent="-228600" eaLnBrk="1" hangingPunct="1">
              <a:buFontTx/>
              <a:buChar char="•"/>
            </a:pPr>
            <a:r>
              <a:rPr lang="en-US" dirty="0" smtClean="0"/>
              <a:t>Leave your business card only if the property is occupied.  Do not ever leave a personal brochure or any other type of promotional material when showing property.</a:t>
            </a:r>
          </a:p>
          <a:p>
            <a:pPr marL="228600" indent="-228600" eaLnBrk="1" hangingPunct="1">
              <a:buFontTx/>
              <a:buChar char="•"/>
            </a:pPr>
            <a:r>
              <a:rPr lang="en-US" dirty="0" smtClean="0"/>
              <a:t>Do not write notes to the sellers of properties that you show. </a:t>
            </a:r>
          </a:p>
          <a:p>
            <a:pPr marL="228600" indent="-228600" eaLnBrk="1" hangingPunct="1">
              <a:buFontTx/>
              <a:buChar char="•"/>
            </a:pPr>
            <a:r>
              <a:rPr lang="en-US" dirty="0" smtClean="0"/>
              <a:t>Be aware that sellers might have direct access to your feedback.  If a seller contacts you directly for feedback, refer them to the listing agent.  Avoid getting into a conversation with the seller about the pros and cons of his or her house.</a:t>
            </a:r>
          </a:p>
          <a:p>
            <a:pPr marL="228600" indent="-228600" eaLnBrk="1" hangingPunct="1">
              <a:buFontTx/>
              <a:buChar char="•"/>
            </a:pPr>
            <a:r>
              <a:rPr lang="en-US" dirty="0" smtClean="0"/>
              <a:t>It is appropriate to send feedback even if you have not received a request.</a:t>
            </a:r>
          </a:p>
          <a:p>
            <a:pPr marL="228600" indent="-228600" eaLnBrk="1" hangingPunct="1">
              <a:buFontTx/>
              <a:buChar char="•"/>
            </a:pPr>
            <a:r>
              <a:rPr lang="en-US" dirty="0" smtClean="0"/>
              <a:t>For showings made through Centralized Showing Service, simply complete the online feedback request.  Do not include any contact information except for a first name</a:t>
            </a:r>
            <a:r>
              <a:rPr lang="en-US" baseline="0" dirty="0" smtClean="0"/>
              <a:t> as feedback may be viewed by the seller.</a:t>
            </a:r>
            <a:endParaRPr lang="en-US" dirty="0" smtClean="0"/>
          </a:p>
          <a:p>
            <a:pPr marL="228600" indent="-228600" eaLnBrk="1" hangingPunct="1">
              <a:buFontTx/>
              <a:buChar char="•"/>
            </a:pPr>
            <a:r>
              <a:rPr lang="en-US" dirty="0" smtClean="0"/>
              <a:t>For showings not scheduled through CSS, send an e-mail to the listing agent thanking him or her for the showing and giving any appropriate feedback.  </a:t>
            </a:r>
          </a:p>
          <a:p>
            <a:pPr marL="228600" indent="-228600" eaLnBrk="1" hangingPunct="1">
              <a:buFontTx/>
              <a:buChar char="•"/>
            </a:pPr>
            <a:r>
              <a:rPr lang="en-US" dirty="0" smtClean="0"/>
              <a:t>Always</a:t>
            </a:r>
            <a:r>
              <a:rPr lang="en-US" baseline="0" dirty="0" smtClean="0"/>
              <a:t> respond to feedback requests even if it is nothing more than “Sorry, they were not interested.” </a:t>
            </a:r>
            <a:endParaRPr lang="en-US" dirty="0" smtClean="0"/>
          </a:p>
          <a:p>
            <a:pPr marL="228600" indent="-228600" eaLnBrk="1" hangingPunct="1">
              <a:buFontTx/>
              <a:buChar char="•"/>
            </a:pPr>
            <a:r>
              <a:rPr lang="en-US" dirty="0" smtClean="0"/>
              <a:t>It is best to send feedback for the properties you showed by the end of the day while the information is still fresh in your mind.  If you wait, you won’t remember the property as well and your feedback will not be as valuable.</a:t>
            </a:r>
          </a:p>
        </p:txBody>
      </p:sp>
      <p:sp>
        <p:nvSpPr>
          <p:cNvPr id="117764" name="Slide Number Placeholder 3"/>
          <p:cNvSpPr>
            <a:spLocks noGrp="1"/>
          </p:cNvSpPr>
          <p:nvPr>
            <p:ph type="sldNum" sz="quarter" idx="5"/>
          </p:nvPr>
        </p:nvSpPr>
        <p:spPr>
          <a:noFill/>
        </p:spPr>
        <p:txBody>
          <a:bodyPr/>
          <a:lstStyle/>
          <a:p>
            <a:fld id="{603B9EED-BD11-4D3F-BC3C-540CEC1144B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796737A8-AB5D-4979-9724-4EA0A3D044A5}" type="slidenum">
              <a:rPr lang="en-US" sz="1200"/>
              <a:pPr algn="r" defTabSz="931863"/>
              <a:t>9</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marL="228600" indent="-228600" eaLnBrk="1" hangingPunct="1">
              <a:buFontTx/>
              <a:buChar char="•"/>
            </a:pPr>
            <a:r>
              <a:rPr lang="en-US" dirty="0" smtClean="0"/>
              <a:t>When showing property, remember that you are not only dressing to be with your buyers, you might also meet the seller.  You certainly would want to make a favorable first impression so that any future negotiations will be easier.</a:t>
            </a:r>
          </a:p>
          <a:p>
            <a:pPr marL="228600" indent="-228600" eaLnBrk="1" hangingPunct="1">
              <a:buFontTx/>
              <a:buChar char="•"/>
            </a:pPr>
            <a:r>
              <a:rPr lang="en-US" dirty="0" smtClean="0"/>
              <a:t>Keep in mind that some sellers will request that you remove your shoes.  You might want to wear shoes that are easily removed.  Also remember that you might be walking around the house to find the lockbox.  High heels might cause a turned ankle.</a:t>
            </a:r>
          </a:p>
          <a:p>
            <a:pPr marL="228600" indent="-228600" eaLnBrk="1" hangingPunct="1"/>
            <a:endParaRPr lang="en-US" dirty="0" smtClean="0"/>
          </a:p>
          <a:p>
            <a:pPr marL="228600" indent="-228600" eaLnBrk="1" hangingPunct="1"/>
            <a:r>
              <a:rPr lang="en-US" i="1" dirty="0" smtClean="0"/>
              <a:t>NOTE:</a:t>
            </a:r>
            <a:r>
              <a:rPr lang="en-US" dirty="0" smtClean="0"/>
              <a:t>  This is a good time to review your firm’s policy about your dress code.</a:t>
            </a:r>
            <a:endParaRPr lang="en-US" i="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DADBFD79-AA9E-4610-AC97-EB8C2E03DE3C}" type="datetime1">
              <a:rPr lang="en-US"/>
              <a:pPr>
                <a:defRPr/>
              </a:pPr>
              <a:t>9/1/2010</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56E95B0-6746-4030-8F7D-8E5E5A7409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DDDBD01-2822-49D0-B476-342147E4399C}" type="datetime1">
              <a:rPr lang="en-US"/>
              <a:pPr>
                <a:defRPr/>
              </a:pPr>
              <a:t>9/1/2010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C88FF7-2EE3-4472-BBED-432EB6FA50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4966DE-27D2-42FB-AF0C-6F81097A6FC9}" type="datetime1">
              <a:rPr lang="en-US"/>
              <a:pPr>
                <a:defRPr/>
              </a:pPr>
              <a:t>9/1/2010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6C0A29-5109-4244-B040-63B009474D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1D640D49-530A-4254-A574-5890A20B377D}" type="datetime1">
              <a:rPr lang="en-US"/>
              <a:pPr>
                <a:defRPr/>
              </a:pPr>
              <a:t>9/1/2010</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401A87-D653-441E-936C-E2C545B5F4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2BF61091-390B-4D23-804B-E62580E76575}" type="datetime1">
              <a:rPr lang="en-US"/>
              <a:pPr>
                <a:defRPr/>
              </a:pPr>
              <a:t>9/1/2010</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78798A9D-BE20-4639-9DB9-60E9085604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9FD3E03-CA73-4B82-9107-CE5F3B833FAF}" type="datetime1">
              <a:rPr lang="en-US"/>
              <a:pPr>
                <a:defRPr/>
              </a:pPr>
              <a:t>9/1/2010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5FBB8C-AF18-4697-9136-B5077E2278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9E17AE88-51D1-4C45-AAEE-B0CE1365CD3D}" type="datetime1">
              <a:rPr lang="en-US"/>
              <a:pPr>
                <a:defRPr/>
              </a:pPr>
              <a:t>9/1/2010</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06FB898D-329C-4716-B0C6-639A6350AB3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16E05AD-09F8-4B8F-801C-15D5FCEB6021}" type="datetime1">
              <a:rPr lang="en-US"/>
              <a:pPr>
                <a:defRPr/>
              </a:pPr>
              <a:t>9/1/2010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3FD8E93-ED7E-49BA-85E9-1490F07326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638B158-840A-440F-A1BC-D50532175BC9}" type="datetime1">
              <a:rPr lang="en-US"/>
              <a:pPr>
                <a:defRPr/>
              </a:pPr>
              <a:t>9/1/2010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C635BE6-9BF9-427F-AF0E-FB250587FD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2437D32-655C-4ACB-9635-7DCDAB335794}" type="datetime1">
              <a:rPr lang="en-US"/>
              <a:pPr>
                <a:defRPr/>
              </a:pPr>
              <a:t>9/1/2010</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D865B226-20E2-4047-8B35-93E8B64B025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A993DC2E-9A9E-4E51-92EF-F3F22A81EA49}" type="datetime1">
              <a:rPr lang="en-US"/>
              <a:pPr>
                <a:defRPr/>
              </a:pPr>
              <a:t>9/1/2010</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F085AE15-41A6-4945-91B3-EBD542272D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CABDEC53-C253-47E4-A903-F96135597437}" type="datetime1">
              <a:rPr lang="en-US"/>
              <a:pPr>
                <a:defRPr/>
              </a:pPr>
              <a:t>9/1/2010</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2E75FB35-013C-4933-A3DD-0982B6E7081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1" r:id="rId4"/>
    <p:sldLayoutId id="2147483959" r:id="rId5"/>
    <p:sldLayoutId id="2147483952" r:id="rId6"/>
    <p:sldLayoutId id="2147483953" r:id="rId7"/>
    <p:sldLayoutId id="2147483960" r:id="rId8"/>
    <p:sldLayoutId id="2147483961" r:id="rId9"/>
    <p:sldLayoutId id="2147483954" r:id="rId10"/>
    <p:sldLayoutId id="2147483955" r:id="rId11"/>
  </p:sldLayoutIdLst>
  <p:hf hdr="0" ftr="0" dt="0"/>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ABED5D"/>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ABED5D"/>
          </a:solidFill>
          <a:latin typeface="Century Gothic" pitchFamily="34" charset="0"/>
        </a:defRPr>
      </a:lvl2pPr>
      <a:lvl3pPr marL="484188" indent="-484188" algn="l" rtl="0" eaLnBrk="0" fontAlgn="base" hangingPunct="0">
        <a:spcBef>
          <a:spcPct val="0"/>
        </a:spcBef>
        <a:spcAft>
          <a:spcPct val="0"/>
        </a:spcAft>
        <a:defRPr sz="4200">
          <a:solidFill>
            <a:srgbClr val="ABED5D"/>
          </a:solidFill>
          <a:latin typeface="Century Gothic" pitchFamily="34" charset="0"/>
        </a:defRPr>
      </a:lvl3pPr>
      <a:lvl4pPr marL="484188" indent="-484188" algn="l" rtl="0" eaLnBrk="0" fontAlgn="base" hangingPunct="0">
        <a:spcBef>
          <a:spcPct val="0"/>
        </a:spcBef>
        <a:spcAft>
          <a:spcPct val="0"/>
        </a:spcAft>
        <a:defRPr sz="4200">
          <a:solidFill>
            <a:srgbClr val="ABED5D"/>
          </a:solidFill>
          <a:latin typeface="Century Gothic" pitchFamily="34" charset="0"/>
        </a:defRPr>
      </a:lvl4pPr>
      <a:lvl5pPr marL="484188" indent="-484188" algn="l" rtl="0" eaLnBrk="0" fontAlgn="base" hangingPunct="0">
        <a:spcBef>
          <a:spcPct val="0"/>
        </a:spcBef>
        <a:spcAft>
          <a:spcPct val="0"/>
        </a:spcAft>
        <a:defRPr sz="4200">
          <a:solidFill>
            <a:srgbClr val="ABED5D"/>
          </a:solidFill>
          <a:latin typeface="Century Gothic" pitchFamily="34" charset="0"/>
        </a:defRPr>
      </a:lvl5pPr>
      <a:lvl6pPr marL="941388" indent="-484188" algn="l" rtl="0" fontAlgn="base">
        <a:spcBef>
          <a:spcPct val="0"/>
        </a:spcBef>
        <a:spcAft>
          <a:spcPct val="0"/>
        </a:spcAft>
        <a:defRPr sz="4200">
          <a:solidFill>
            <a:srgbClr val="ABED5D"/>
          </a:solidFill>
          <a:latin typeface="Century Gothic" pitchFamily="34" charset="0"/>
        </a:defRPr>
      </a:lvl6pPr>
      <a:lvl7pPr marL="1398588" indent="-484188" algn="l" rtl="0" fontAlgn="base">
        <a:spcBef>
          <a:spcPct val="0"/>
        </a:spcBef>
        <a:spcAft>
          <a:spcPct val="0"/>
        </a:spcAft>
        <a:defRPr sz="4200">
          <a:solidFill>
            <a:srgbClr val="ABED5D"/>
          </a:solidFill>
          <a:latin typeface="Century Gothic" pitchFamily="34" charset="0"/>
        </a:defRPr>
      </a:lvl7pPr>
      <a:lvl8pPr marL="1855788" indent="-484188" algn="l" rtl="0" fontAlgn="base">
        <a:spcBef>
          <a:spcPct val="0"/>
        </a:spcBef>
        <a:spcAft>
          <a:spcPct val="0"/>
        </a:spcAft>
        <a:defRPr sz="4200">
          <a:solidFill>
            <a:srgbClr val="ABED5D"/>
          </a:solidFill>
          <a:latin typeface="Century Gothic" pitchFamily="34" charset="0"/>
        </a:defRPr>
      </a:lvl8pPr>
      <a:lvl9pPr marL="2312988" indent="-484188" algn="l" rtl="0" fontAlgn="base">
        <a:spcBef>
          <a:spcPct val="0"/>
        </a:spcBef>
        <a:spcAft>
          <a:spcPct val="0"/>
        </a:spcAft>
        <a:defRPr sz="4200">
          <a:solidFill>
            <a:srgbClr val="ABED5D"/>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B4DA8B"/>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audio" Target="../media/audio9.wav"/><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2.wav"/><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audio4.wav"/><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audio5.wav"/><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6.wav"/><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7.wav"/><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audio8.wav"/><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0" eaLnBrk="1" fontAlgn="auto" hangingPunct="1">
              <a:spcAft>
                <a:spcPts val="0"/>
              </a:spcAft>
              <a:defRPr/>
            </a:pPr>
            <a:r>
              <a:rPr lang="en-US" sz="4000" dirty="0" smtClean="0">
                <a:solidFill>
                  <a:schemeClr val="accent1">
                    <a:tint val="83000"/>
                    <a:satMod val="150000"/>
                  </a:schemeClr>
                </a:solidFill>
                <a:latin typeface="Gill Sans MT" pitchFamily="34" charset="0"/>
              </a:rPr>
              <a:t>Respect for PUBLIC</a:t>
            </a:r>
            <a:endParaRPr lang="en-US" sz="4000" dirty="0">
              <a:solidFill>
                <a:schemeClr val="accent1">
                  <a:tint val="83000"/>
                  <a:satMod val="150000"/>
                </a:schemeClr>
              </a:solidFill>
              <a:latin typeface="Gill Sans MT" pitchFamily="34" charset="0"/>
            </a:endParaRPr>
          </a:p>
        </p:txBody>
      </p:sp>
      <p:sp>
        <p:nvSpPr>
          <p:cNvPr id="2457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41F22C4-BBE2-4B60-BDCC-D58816601A2E}" type="slidenum">
              <a:rPr lang="en-US" smtClean="0"/>
              <a:pPr/>
              <a:t>1</a:t>
            </a:fld>
            <a:endParaRPr lang="en-US" smtClean="0"/>
          </a:p>
        </p:txBody>
      </p:sp>
      <p:pic>
        <p:nvPicPr>
          <p:cNvPr id="240642" name="Picture 2" descr="C:\Users\thowie\Pictures\Microsoft Clip Organizer\j0427594.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752600" y="609600"/>
            <a:ext cx="6477000" cy="5715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advTm="274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905000"/>
            <a:ext cx="9144000" cy="685800"/>
          </a:xfrm>
          <a:prstGeom prst="rect">
            <a:avLst/>
          </a:prstGeom>
          <a:solidFill>
            <a:schemeClr val="accent5">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3379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
        <p:nvSpPr>
          <p:cNvPr id="39941" name="Rectangle 3"/>
          <p:cNvSpPr>
            <a:spLocks noGrp="1" noRot="1" noChangeArrowheads="1"/>
          </p:cNvSpPr>
          <p:nvPr>
            <p:ph type="body" idx="1"/>
          </p:nvPr>
        </p:nvSpPr>
        <p:spPr>
          <a:xfrm>
            <a:off x="457200" y="3048000"/>
            <a:ext cx="8686800" cy="2895600"/>
          </a:xfrm>
        </p:spPr>
        <p:txBody>
          <a:bodyPr>
            <a:normAutofit/>
          </a:bodyPr>
          <a:lstStyle/>
          <a:p>
            <a:pPr eaLnBrk="1" fontAlgn="auto" hangingPunct="1">
              <a:spcAft>
                <a:spcPts val="0"/>
              </a:spcAft>
              <a:buFont typeface="Wingdings 2"/>
              <a:buNone/>
              <a:defRPr/>
            </a:pPr>
            <a:r>
              <a:rPr lang="en-US" sz="3300" dirty="0" smtClean="0">
                <a:latin typeface="Gill Sans MT" pitchFamily="34" charset="0"/>
              </a:rPr>
              <a:t>When another agent’s client contacts you, how do you respond?</a:t>
            </a:r>
          </a:p>
          <a:p>
            <a:pPr marL="463550" lvl="1" indent="563563" eaLnBrk="1" fontAlgn="auto" hangingPunct="1">
              <a:spcAft>
                <a:spcPts val="0"/>
              </a:spcAft>
              <a:buFont typeface="Courier New" pitchFamily="49" charset="0"/>
              <a:buChar char="o"/>
              <a:defRPr/>
            </a:pPr>
            <a:r>
              <a:rPr lang="en-US" sz="3300" dirty="0" smtClean="0">
                <a:latin typeface="Gill Sans MT" pitchFamily="34" charset="0"/>
              </a:rPr>
              <a:t>Feedback to listing agent</a:t>
            </a:r>
          </a:p>
          <a:p>
            <a:pPr marL="463550" lvl="1" indent="563563" eaLnBrk="1" fontAlgn="auto" hangingPunct="1">
              <a:spcAft>
                <a:spcPts val="0"/>
              </a:spcAft>
              <a:buFont typeface="Courier New" pitchFamily="49" charset="0"/>
              <a:buChar char="o"/>
              <a:defRPr/>
            </a:pPr>
            <a:r>
              <a:rPr lang="en-US" sz="3300" dirty="0" smtClean="0">
                <a:latin typeface="Gill Sans MT" pitchFamily="34" charset="0"/>
              </a:rPr>
              <a:t>Notify other agent and your BIC in writing</a:t>
            </a:r>
          </a:p>
        </p:txBody>
      </p:sp>
      <p:sp>
        <p:nvSpPr>
          <p:cNvPr id="39940" name="Text Box 5"/>
          <p:cNvSpPr txBox="1">
            <a:spLocks noChangeArrowheads="1"/>
          </p:cNvSpPr>
          <p:nvPr/>
        </p:nvSpPr>
        <p:spPr bwMode="auto">
          <a:xfrm>
            <a:off x="0" y="1820863"/>
            <a:ext cx="9144000" cy="769937"/>
          </a:xfrm>
          <a:prstGeom prst="rect">
            <a:avLst/>
          </a:prstGeom>
          <a:noFill/>
          <a:ln w="9525">
            <a:noFill/>
            <a:miter lim="800000"/>
            <a:headEnd/>
            <a:tailEnd/>
          </a:ln>
        </p:spPr>
        <p:txBody>
          <a:bodyPr>
            <a:spAutoFit/>
          </a:bodyPr>
          <a:lstStyle/>
          <a:p>
            <a:pPr algn="ctr" eaLnBrk="0" hangingPunct="0">
              <a:defRPr/>
            </a:pPr>
            <a:r>
              <a:rPr lang="en-US" sz="4400" spc="300" dirty="0">
                <a:effectLst>
                  <a:outerShdw blurRad="38100" dist="38100" dir="2700000" algn="tl">
                    <a:srgbClr val="000000">
                      <a:alpha val="43137"/>
                    </a:srgbClr>
                  </a:outerShdw>
                </a:effectLst>
                <a:latin typeface="Gill Sans MT" pitchFamily="34" charset="0"/>
              </a:rPr>
              <a:t>Discussion Questions</a:t>
            </a:r>
          </a:p>
        </p:txBody>
      </p:sp>
      <p:sp>
        <p:nvSpPr>
          <p:cNvPr id="19" name="Rectangle 2"/>
          <p:cNvSpPr txBox="1">
            <a:spLocks noRot="1" noChangeArrowheads="1"/>
          </p:cNvSpPr>
          <p:nvPr/>
        </p:nvSpPr>
        <p:spPr>
          <a:xfrm>
            <a:off x="76200" y="271464"/>
            <a:ext cx="7467600" cy="1362075"/>
          </a:xfrm>
          <a:prstGeom prst="rect">
            <a:avLst/>
          </a:prstGeom>
        </p:spPr>
        <p:txBody>
          <a:bodyPr anchor="ctr">
            <a:normAutofit/>
          </a:bodyPr>
          <a:lstStyle/>
          <a:p>
            <a:pPr algn="r" fontAlgn="auto">
              <a:spcAft>
                <a:spcPts val="0"/>
              </a:spcAft>
              <a:defRPr/>
            </a:pPr>
            <a: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RESPECT FOR </a:t>
            </a:r>
            <a:r>
              <a:rPr lang="en-US" sz="24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PUBLIC</a:t>
            </a:r>
            <a:endPar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244738" name="Picture 2" descr="C:\Users\thowie\AppData\Local\Microsoft\Windows\Temporary Internet Files\Content.IE5\7HBAXUI3\MPj03826740000[1].jp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7565571" y="0"/>
            <a:ext cx="1578429" cy="2209800"/>
          </a:xfrm>
          <a:prstGeom prst="rect">
            <a:avLst/>
          </a:prstGeom>
          <a:noFill/>
        </p:spPr>
      </p:pic>
      <p:pic>
        <p:nvPicPr>
          <p:cNvPr id="9" name="Respect for Public 9.wav">
            <a:hlinkClick r:id="" action="ppaction://media"/>
          </p:cNvPr>
          <p:cNvPicPr>
            <a:picLocks noRot="1" noChangeAspect="1"/>
          </p:cNvPicPr>
          <p:nvPr>
            <a:wavAudioFile r:embed="rId2" name="Respect for Public 9.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365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2000"/>
                                        <p:tgtEl>
                                          <p:spTgt spid="39941">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941">
                                            <p:txEl>
                                              <p:pRg st="1" end="1"/>
                                            </p:txEl>
                                          </p:spTgt>
                                        </p:tgtEl>
                                        <p:attrNameLst>
                                          <p:attrName>style.visibility</p:attrName>
                                        </p:attrNameLst>
                                      </p:cBhvr>
                                      <p:to>
                                        <p:strVal val="visible"/>
                                      </p:to>
                                    </p:set>
                                    <p:animEffect transition="in" filter="fade">
                                      <p:cBhvr>
                                        <p:cTn id="14" dur="2000"/>
                                        <p:tgtEl>
                                          <p:spTgt spid="3994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Effect transition="in" filter="fade">
                                      <p:cBhvr>
                                        <p:cTn id="19" dur="2000"/>
                                        <p:tgtEl>
                                          <p:spTgt spid="399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0"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3994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7848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5"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2560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
        <p:nvSpPr>
          <p:cNvPr id="23556" name="Rectangle 3"/>
          <p:cNvSpPr>
            <a:spLocks noGrp="1" noRot="1" noChangeArrowheads="1"/>
          </p:cNvSpPr>
          <p:nvPr>
            <p:ph type="body" idx="1"/>
          </p:nvPr>
        </p:nvSpPr>
        <p:spPr>
          <a:xfrm>
            <a:off x="457200" y="2090738"/>
            <a:ext cx="7315200" cy="3700462"/>
          </a:xfrm>
        </p:spPr>
        <p:txBody>
          <a:bodyPr>
            <a:normAutofit/>
          </a:bodyPr>
          <a:lstStyle/>
          <a:p>
            <a:pPr marL="0" indent="576263" eaLnBrk="1" fontAlgn="auto" hangingPunct="1">
              <a:spcBef>
                <a:spcPts val="3000"/>
              </a:spcBef>
              <a:spcAft>
                <a:spcPts val="0"/>
              </a:spcAft>
              <a:buFont typeface="Courier New" pitchFamily="49" charset="0"/>
              <a:buChar char="o"/>
              <a:defRPr/>
            </a:pPr>
            <a:r>
              <a:rPr lang="en-US" sz="3300" dirty="0" smtClean="0">
                <a:latin typeface="Gill Sans MT" pitchFamily="34" charset="0"/>
              </a:rPr>
              <a:t>Educate clients</a:t>
            </a:r>
          </a:p>
          <a:p>
            <a:pPr marL="0" indent="576263" eaLnBrk="1" fontAlgn="auto" hangingPunct="1">
              <a:spcBef>
                <a:spcPts val="3000"/>
              </a:spcBef>
              <a:spcAft>
                <a:spcPts val="0"/>
              </a:spcAft>
              <a:buFont typeface="Courier New" pitchFamily="49" charset="0"/>
              <a:buChar char="o"/>
              <a:defRPr/>
            </a:pPr>
            <a:r>
              <a:rPr lang="en-US" sz="3300" dirty="0" smtClean="0">
                <a:latin typeface="Gill Sans MT" pitchFamily="34" charset="0"/>
              </a:rPr>
              <a:t>Set expectations</a:t>
            </a:r>
          </a:p>
          <a:p>
            <a:pPr marL="609600" indent="-609600" eaLnBrk="1" fontAlgn="auto" hangingPunct="1">
              <a:spcAft>
                <a:spcPts val="0"/>
              </a:spcAft>
              <a:buFont typeface="Wingdings 2"/>
              <a:buNone/>
              <a:defRPr/>
            </a:pPr>
            <a:endParaRPr lang="en-US" dirty="0" smtClean="0"/>
          </a:p>
        </p:txBody>
      </p:sp>
      <p:sp>
        <p:nvSpPr>
          <p:cNvPr id="6" name="Rectangle 2"/>
          <p:cNvSpPr txBox="1">
            <a:spLocks noRot="1" noChangeArrowheads="1"/>
          </p:cNvSpPr>
          <p:nvPr/>
        </p:nvSpPr>
        <p:spPr>
          <a:xfrm>
            <a:off x="-381000" y="1020762"/>
            <a:ext cx="8229600" cy="503238"/>
          </a:xfrm>
          <a:prstGeom prst="rect">
            <a:avLst/>
          </a:prstGeom>
        </p:spPr>
        <p:txBody>
          <a:bodyPr anchor="ctr"/>
          <a:lstStyle/>
          <a:p>
            <a:pPr marL="484632" algn="r" fontAlgn="auto">
              <a:spcAft>
                <a:spcPts val="0"/>
              </a:spcAft>
              <a:defRPr/>
            </a:pPr>
            <a: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RESPECT FOR PUBLIC</a:t>
            </a:r>
            <a:b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br>
            <a:endParaRPr lang="en-US" sz="4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242691" name="Picture 3" descr="C:\Users\thowie\Pictures\Microsoft Clip Organizer\j0422152.jpg"/>
          <p:cNvPicPr>
            <a:picLocks noChangeAspect="1" noChangeArrowheads="1"/>
          </p:cNvPicPr>
          <p:nvPr/>
        </p:nvPicPr>
        <p:blipFill>
          <a:blip r:embed="rId6" cstate="print">
            <a:duotone>
              <a:prstClr val="black"/>
              <a:schemeClr val="accent2">
                <a:tint val="45000"/>
                <a:satMod val="400000"/>
              </a:schemeClr>
            </a:duotone>
          </a:blip>
          <a:srcRect l="39348" t="36735" r="9093"/>
          <a:stretch>
            <a:fillRect/>
          </a:stretch>
        </p:blipFill>
        <p:spPr bwMode="auto">
          <a:xfrm>
            <a:off x="5029200" y="2667000"/>
            <a:ext cx="2895600" cy="23621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Respect for Public 1.wav">
            <a:hlinkClick r:id="" action="ppaction://media"/>
          </p:cNvPr>
          <p:cNvPicPr>
            <a:picLocks noRot="1" noChangeAspect="1"/>
          </p:cNvPicPr>
          <p:nvPr>
            <a:wavAudioFile r:embed="rId2" name="Respect for Public 1.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258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2000"/>
                                        <p:tgtEl>
                                          <p:spTgt spid="23556">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Effect transition="in" filter="fade">
                                      <p:cBhvr>
                                        <p:cTn id="14" dur="20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355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7200"/>
            <a:ext cx="7848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5"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2662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
        <p:nvSpPr>
          <p:cNvPr id="23556" name="Rectangle 3"/>
          <p:cNvSpPr>
            <a:spLocks noGrp="1" noRot="1" noChangeArrowheads="1"/>
          </p:cNvSpPr>
          <p:nvPr>
            <p:ph type="body" idx="1"/>
          </p:nvPr>
        </p:nvSpPr>
        <p:spPr>
          <a:xfrm>
            <a:off x="457200" y="2090738"/>
            <a:ext cx="7315200" cy="3700462"/>
          </a:xfrm>
        </p:spPr>
        <p:txBody>
          <a:bodyPr>
            <a:normAutofit/>
          </a:bodyPr>
          <a:lstStyle/>
          <a:p>
            <a:pPr marL="609600" indent="-609600" eaLnBrk="1" fontAlgn="auto" hangingPunct="1">
              <a:lnSpc>
                <a:spcPct val="90000"/>
              </a:lnSpc>
              <a:spcBef>
                <a:spcPts val="1800"/>
              </a:spcBef>
              <a:spcAft>
                <a:spcPts val="0"/>
              </a:spcAft>
              <a:buFont typeface="Courier New" pitchFamily="49" charset="0"/>
              <a:buChar char="o"/>
              <a:defRPr/>
            </a:pPr>
            <a:r>
              <a:rPr lang="en-US" sz="3300" dirty="0" smtClean="0">
                <a:latin typeface="Gill Sans MT" pitchFamily="34" charset="0"/>
              </a:rPr>
              <a:t>Identify Realtor</a:t>
            </a:r>
            <a:r>
              <a:rPr lang="en-US" sz="3300" baseline="30000" dirty="0" smtClean="0">
                <a:latin typeface="Gill Sans MT" pitchFamily="34" charset="0"/>
              </a:rPr>
              <a:t>®</a:t>
            </a:r>
            <a:r>
              <a:rPr lang="en-US" sz="3300" dirty="0" smtClean="0">
                <a:latin typeface="Gill Sans MT" pitchFamily="34" charset="0"/>
              </a:rPr>
              <a:t> status and company affiliation</a:t>
            </a:r>
          </a:p>
          <a:p>
            <a:pPr marL="609600" indent="-609600" eaLnBrk="1" fontAlgn="auto" hangingPunct="1">
              <a:lnSpc>
                <a:spcPct val="90000"/>
              </a:lnSpc>
              <a:spcBef>
                <a:spcPts val="1800"/>
              </a:spcBef>
              <a:spcAft>
                <a:spcPts val="0"/>
              </a:spcAft>
              <a:buFont typeface="Courier New" pitchFamily="49" charset="0"/>
              <a:buChar char="o"/>
              <a:defRPr/>
            </a:pPr>
            <a:r>
              <a:rPr lang="en-US" sz="3300" dirty="0" smtClean="0">
                <a:latin typeface="Gill Sans MT" pitchFamily="34" charset="0"/>
              </a:rPr>
              <a:t>Show courtesy and respect</a:t>
            </a:r>
          </a:p>
          <a:p>
            <a:pPr marL="609600" indent="-609600" eaLnBrk="1" fontAlgn="auto" hangingPunct="1">
              <a:lnSpc>
                <a:spcPct val="90000"/>
              </a:lnSpc>
              <a:spcBef>
                <a:spcPts val="1800"/>
              </a:spcBef>
              <a:spcAft>
                <a:spcPts val="0"/>
              </a:spcAft>
              <a:buFont typeface="Courier New" pitchFamily="49" charset="0"/>
              <a:buChar char="o"/>
              <a:defRPr/>
            </a:pPr>
            <a:r>
              <a:rPr lang="en-US" sz="3300" dirty="0" smtClean="0">
                <a:latin typeface="Gill Sans MT" pitchFamily="34" charset="0"/>
              </a:rPr>
              <a:t>Respect differences</a:t>
            </a:r>
          </a:p>
          <a:p>
            <a:pPr marL="609600" indent="-609600" eaLnBrk="1" fontAlgn="auto" hangingPunct="1">
              <a:lnSpc>
                <a:spcPct val="90000"/>
              </a:lnSpc>
              <a:spcBef>
                <a:spcPts val="1800"/>
              </a:spcBef>
              <a:spcAft>
                <a:spcPts val="0"/>
              </a:spcAft>
              <a:buFont typeface="Courier New" pitchFamily="49" charset="0"/>
              <a:buChar char="o"/>
              <a:defRPr/>
            </a:pPr>
            <a:r>
              <a:rPr lang="en-US" sz="3300" dirty="0" smtClean="0">
                <a:latin typeface="Gill Sans MT" pitchFamily="34" charset="0"/>
              </a:rPr>
              <a:t>Maintain confidentiality </a:t>
            </a:r>
          </a:p>
          <a:p>
            <a:pPr marL="609600" indent="-609600" eaLnBrk="1" fontAlgn="auto" hangingPunct="1">
              <a:spcAft>
                <a:spcPts val="0"/>
              </a:spcAft>
              <a:buFont typeface="Wingdings 2"/>
              <a:buNone/>
              <a:defRPr/>
            </a:pPr>
            <a:endParaRPr lang="en-US" dirty="0" smtClean="0"/>
          </a:p>
        </p:txBody>
      </p:sp>
      <p:sp>
        <p:nvSpPr>
          <p:cNvPr id="6" name="Rectangle 2"/>
          <p:cNvSpPr txBox="1">
            <a:spLocks noRot="1" noChangeArrowheads="1"/>
          </p:cNvSpPr>
          <p:nvPr/>
        </p:nvSpPr>
        <p:spPr>
          <a:xfrm>
            <a:off x="-381000" y="1020762"/>
            <a:ext cx="8229600" cy="503238"/>
          </a:xfrm>
          <a:prstGeom prst="rect">
            <a:avLst/>
          </a:prstGeom>
        </p:spPr>
        <p:txBody>
          <a:bodyPr anchor="ctr"/>
          <a:lstStyle/>
          <a:p>
            <a:pPr marL="484632" algn="r" fontAlgn="auto">
              <a:spcAft>
                <a:spcPts val="0"/>
              </a:spcAft>
              <a:defRPr/>
            </a:pPr>
            <a: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RESPECT FOR PUBLIC</a:t>
            </a:r>
            <a:b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br>
            <a:endParaRPr lang="en-US" sz="4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8" name="Respect for Public 2.wav">
            <a:hlinkClick r:id="" action="ppaction://media"/>
          </p:cNvPr>
          <p:cNvPicPr>
            <a:picLocks noRot="1" noChangeAspect="1"/>
          </p:cNvPicPr>
          <p:nvPr>
            <a:wavAudioFile r:embed="rId2" name="Respect for Public 2.wav"/>
          </p:nvPr>
        </p:nvPicPr>
        <p:blipFill>
          <a:blip r:embed="rId6" cstate="print"/>
          <a:stretch>
            <a:fillRect/>
          </a:stretch>
        </p:blipFill>
        <p:spPr>
          <a:xfrm>
            <a:off x="4419600" y="3276600"/>
            <a:ext cx="304800" cy="304800"/>
          </a:xfrm>
          <a:prstGeom prst="rect">
            <a:avLst/>
          </a:prstGeom>
        </p:spPr>
      </p:pic>
    </p:spTree>
    <p:custDataLst>
      <p:tags r:id="rId1"/>
    </p:custDataLst>
  </p:cSld>
  <p:clrMapOvr>
    <a:masterClrMapping/>
  </p:clrMapOvr>
  <p:transition advTm="339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2000"/>
                                        <p:tgtEl>
                                          <p:spTgt spid="23556">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556">
                                            <p:txEl>
                                              <p:pRg st="1" end="1"/>
                                            </p:txEl>
                                          </p:spTgt>
                                        </p:tgtEl>
                                        <p:attrNameLst>
                                          <p:attrName>style.visibility</p:attrName>
                                        </p:attrNameLst>
                                      </p:cBhvr>
                                      <p:to>
                                        <p:strVal val="visible"/>
                                      </p:to>
                                    </p:set>
                                    <p:animEffect transition="in" filter="fade">
                                      <p:cBhvr>
                                        <p:cTn id="14" dur="2000"/>
                                        <p:tgtEl>
                                          <p:spTgt spid="2355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Effect transition="in" filter="fade">
                                      <p:cBhvr>
                                        <p:cTn id="19" dur="2000"/>
                                        <p:tgtEl>
                                          <p:spTgt spid="2355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556">
                                            <p:txEl>
                                              <p:pRg st="3" end="3"/>
                                            </p:txEl>
                                          </p:spTgt>
                                        </p:tgtEl>
                                        <p:attrNameLst>
                                          <p:attrName>style.visibility</p:attrName>
                                        </p:attrNameLst>
                                      </p:cBhvr>
                                      <p:to>
                                        <p:strVal val="visible"/>
                                      </p:to>
                                    </p:set>
                                    <p:animEffect transition="in" filter="fade">
                                      <p:cBhvr>
                                        <p:cTn id="24" dur="2000"/>
                                        <p:tgtEl>
                                          <p:spTgt spid="235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355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57200"/>
            <a:ext cx="9144000" cy="9144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21507" name="Rectangle 2"/>
          <p:cNvSpPr>
            <a:spLocks noGrp="1" noRot="1" noChangeArrowheads="1"/>
          </p:cNvSpPr>
          <p:nvPr>
            <p:ph type="title"/>
          </p:nvPr>
        </p:nvSpPr>
        <p:spPr>
          <a:xfrm>
            <a:off x="0" y="457200"/>
            <a:ext cx="8305800" cy="914400"/>
          </a:xfrm>
        </p:spPr>
        <p:txBody>
          <a:bodyPr>
            <a:noAutofit/>
          </a:bodyPr>
          <a:lstStyle/>
          <a:p>
            <a:pPr marL="484632" indent="0" algn="r" eaLnBrk="1" fontAlgn="auto" hangingPunct="1">
              <a:spcAft>
                <a:spcPts val="0"/>
              </a:spcAft>
              <a:defRPr/>
            </a:pPr>
            <a:r>
              <a:rPr lang="en-US" sz="2400" dirty="0" smtClean="0">
                <a:solidFill>
                  <a:schemeClr val="accent1">
                    <a:tint val="83000"/>
                    <a:satMod val="150000"/>
                  </a:schemeClr>
                </a:solidFill>
                <a:latin typeface="Gill Sans MT" pitchFamily="34" charset="0"/>
              </a:rPr>
              <a:t>Respect For Public</a:t>
            </a:r>
            <a:br>
              <a:rPr lang="en-US" sz="2400" dirty="0" smtClean="0">
                <a:solidFill>
                  <a:schemeClr val="accent1">
                    <a:tint val="83000"/>
                    <a:satMod val="150000"/>
                  </a:schemeClr>
                </a:solidFill>
                <a:latin typeface="Gill Sans MT" pitchFamily="34" charset="0"/>
              </a:rPr>
            </a:br>
            <a:r>
              <a:rPr lang="en-US" sz="4400" b="1" dirty="0" smtClean="0">
                <a:solidFill>
                  <a:schemeClr val="accent1">
                    <a:tint val="83000"/>
                    <a:satMod val="150000"/>
                  </a:schemeClr>
                </a:solidFill>
                <a:latin typeface="Gill Sans MT" pitchFamily="34" charset="0"/>
              </a:rPr>
              <a:t>COMMUNICATION</a:t>
            </a:r>
          </a:p>
        </p:txBody>
      </p:sp>
      <p:sp>
        <p:nvSpPr>
          <p:cNvPr id="21508" name="Rectangle 3"/>
          <p:cNvSpPr>
            <a:spLocks noGrp="1" noRot="1" noChangeArrowheads="1"/>
          </p:cNvSpPr>
          <p:nvPr>
            <p:ph type="body" idx="4294967295"/>
          </p:nvPr>
        </p:nvSpPr>
        <p:spPr>
          <a:xfrm>
            <a:off x="457200" y="1981200"/>
            <a:ext cx="8686800" cy="2709863"/>
          </a:xfrm>
        </p:spPr>
        <p:txBody>
          <a:bodyPr/>
          <a:lstStyle/>
          <a:p>
            <a:pPr marL="609600" indent="-609600" eaLnBrk="1" hangingPunct="1">
              <a:lnSpc>
                <a:spcPct val="90000"/>
              </a:lnSpc>
              <a:spcBef>
                <a:spcPts val="1800"/>
              </a:spcBef>
              <a:buFont typeface="Courier New" pitchFamily="49" charset="0"/>
              <a:buChar char="o"/>
            </a:pPr>
            <a:r>
              <a:rPr lang="en-US" sz="3300" dirty="0" smtClean="0">
                <a:latin typeface="Gill Sans MT" pitchFamily="34" charset="0"/>
              </a:rPr>
              <a:t>Respond promptly</a:t>
            </a:r>
          </a:p>
          <a:p>
            <a:pPr marL="609600" indent="-609600" eaLnBrk="1" hangingPunct="1">
              <a:lnSpc>
                <a:spcPct val="90000"/>
              </a:lnSpc>
              <a:spcBef>
                <a:spcPts val="1800"/>
              </a:spcBef>
              <a:buFont typeface="Courier New" pitchFamily="49" charset="0"/>
              <a:buChar char="o"/>
            </a:pPr>
            <a:r>
              <a:rPr lang="en-US" sz="3300" dirty="0" smtClean="0">
                <a:latin typeface="Gill Sans MT" pitchFamily="34" charset="0"/>
              </a:rPr>
              <a:t>Communicate clearly</a:t>
            </a:r>
          </a:p>
          <a:p>
            <a:pPr marL="609600" indent="-609600" eaLnBrk="1" hangingPunct="1">
              <a:lnSpc>
                <a:spcPct val="90000"/>
              </a:lnSpc>
              <a:spcBef>
                <a:spcPts val="1800"/>
              </a:spcBef>
              <a:buFont typeface="Courier New" pitchFamily="49" charset="0"/>
              <a:buChar char="o"/>
            </a:pPr>
            <a:r>
              <a:rPr lang="en-US" sz="3300" dirty="0" smtClean="0">
                <a:latin typeface="Gill Sans MT" pitchFamily="34" charset="0"/>
              </a:rPr>
              <a:t>Be responsible – have integrity</a:t>
            </a:r>
          </a:p>
          <a:p>
            <a:pPr marL="609600" indent="-609600" eaLnBrk="1" hangingPunct="1">
              <a:lnSpc>
                <a:spcPct val="90000"/>
              </a:lnSpc>
              <a:spcBef>
                <a:spcPts val="1800"/>
              </a:spcBef>
              <a:buFont typeface="Courier New" pitchFamily="49" charset="0"/>
              <a:buChar char="o"/>
            </a:pPr>
            <a:r>
              <a:rPr lang="en-US" sz="3300" smtClean="0">
                <a:latin typeface="Gill Sans MT" pitchFamily="34" charset="0"/>
              </a:rPr>
              <a:t>Under promise, over </a:t>
            </a:r>
            <a:r>
              <a:rPr lang="en-US" sz="3300" dirty="0" smtClean="0">
                <a:latin typeface="Gill Sans MT" pitchFamily="34" charset="0"/>
              </a:rPr>
              <a:t>deliver</a:t>
            </a:r>
          </a:p>
          <a:p>
            <a:pPr marL="609600" indent="-609600" eaLnBrk="1" hangingPunct="1">
              <a:lnSpc>
                <a:spcPct val="90000"/>
              </a:lnSpc>
              <a:spcBef>
                <a:spcPts val="1800"/>
              </a:spcBef>
              <a:buFont typeface="Courier New" pitchFamily="49" charset="0"/>
              <a:buChar char="o"/>
            </a:pPr>
            <a:r>
              <a:rPr lang="en-US" sz="3300" dirty="0" smtClean="0">
                <a:latin typeface="Gill Sans MT" pitchFamily="34" charset="0"/>
              </a:rPr>
              <a:t>Direct questions to the appropriate party</a:t>
            </a:r>
          </a:p>
        </p:txBody>
      </p:sp>
      <p:sp>
        <p:nvSpPr>
          <p:cNvPr id="2765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latin typeface="Gill Sans MT" pitchFamily="34" charset="0"/>
            </a:endParaRPr>
          </a:p>
        </p:txBody>
      </p:sp>
      <p:pic>
        <p:nvPicPr>
          <p:cNvPr id="241666" name="Picture 2" descr="C:\Users\thowie\Pictures\Microsoft Clip Organizer\j0426513.jp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6781800" y="1676400"/>
            <a:ext cx="1570955" cy="2362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Respect for Public 3.wav">
            <a:hlinkClick r:id="" action="ppaction://media"/>
          </p:cNvPr>
          <p:cNvPicPr>
            <a:picLocks noRot="1" noChangeAspect="1"/>
          </p:cNvPicPr>
          <p:nvPr>
            <a:wavAudioFile r:embed="rId2" name="Respect for Public 3.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502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2000"/>
                                        <p:tgtEl>
                                          <p:spTgt spid="21508">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8">
                                            <p:txEl>
                                              <p:pRg st="1" end="1"/>
                                            </p:txEl>
                                          </p:spTgt>
                                        </p:tgtEl>
                                        <p:attrNameLst>
                                          <p:attrName>style.visibility</p:attrName>
                                        </p:attrNameLst>
                                      </p:cBhvr>
                                      <p:to>
                                        <p:strVal val="visible"/>
                                      </p:to>
                                    </p:set>
                                    <p:animEffect transition="in" filter="fade">
                                      <p:cBhvr>
                                        <p:cTn id="14" dur="2000"/>
                                        <p:tgtEl>
                                          <p:spTgt spid="2150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8">
                                            <p:txEl>
                                              <p:pRg st="2" end="2"/>
                                            </p:txEl>
                                          </p:spTgt>
                                        </p:tgtEl>
                                        <p:attrNameLst>
                                          <p:attrName>style.visibility</p:attrName>
                                        </p:attrNameLst>
                                      </p:cBhvr>
                                      <p:to>
                                        <p:strVal val="visible"/>
                                      </p:to>
                                    </p:set>
                                    <p:animEffect transition="in" filter="fade">
                                      <p:cBhvr>
                                        <p:cTn id="19" dur="2000"/>
                                        <p:tgtEl>
                                          <p:spTgt spid="2150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8">
                                            <p:txEl>
                                              <p:pRg st="3" end="3"/>
                                            </p:txEl>
                                          </p:spTgt>
                                        </p:tgtEl>
                                        <p:attrNameLst>
                                          <p:attrName>style.visibility</p:attrName>
                                        </p:attrNameLst>
                                      </p:cBhvr>
                                      <p:to>
                                        <p:strVal val="visible"/>
                                      </p:to>
                                    </p:set>
                                    <p:animEffect transition="in" filter="fade">
                                      <p:cBhvr>
                                        <p:cTn id="24" dur="2000"/>
                                        <p:tgtEl>
                                          <p:spTgt spid="2150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508">
                                            <p:txEl>
                                              <p:pRg st="4" end="4"/>
                                            </p:txEl>
                                          </p:spTgt>
                                        </p:tgtEl>
                                        <p:attrNameLst>
                                          <p:attrName>style.visibility</p:attrName>
                                        </p:attrNameLst>
                                      </p:cBhvr>
                                      <p:to>
                                        <p:strVal val="visible"/>
                                      </p:to>
                                    </p:set>
                                    <p:animEffect transition="in" filter="fade">
                                      <p:cBhvr>
                                        <p:cTn id="29" dur="20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150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9144000" cy="9144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5"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2867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
        <p:nvSpPr>
          <p:cNvPr id="56323" name="Rectangle 2"/>
          <p:cNvSpPr>
            <a:spLocks noGrp="1" noRot="1" noChangeArrowheads="1"/>
          </p:cNvSpPr>
          <p:nvPr>
            <p:ph type="title" idx="4294967295"/>
          </p:nvPr>
        </p:nvSpPr>
        <p:spPr>
          <a:xfrm>
            <a:off x="0" y="457200"/>
            <a:ext cx="8305800" cy="914400"/>
          </a:xfrm>
        </p:spPr>
        <p:txBody>
          <a:bodyPr>
            <a:normAutofit fontScale="90000"/>
          </a:bodyPr>
          <a:lstStyle/>
          <a:p>
            <a:pPr marL="484632" indent="0" algn="r" eaLnBrk="1" fontAlgn="auto" hangingPunct="1">
              <a:spcAft>
                <a:spcPts val="0"/>
              </a:spcAft>
              <a:defRPr/>
            </a:pPr>
            <a:r>
              <a:rPr lang="en-US" sz="2700" dirty="0" smtClean="0">
                <a:solidFill>
                  <a:schemeClr val="accent1">
                    <a:tint val="83000"/>
                    <a:satMod val="150000"/>
                  </a:schemeClr>
                </a:solidFill>
                <a:latin typeface="Gill Sans MT" pitchFamily="34" charset="0"/>
              </a:rPr>
              <a:t>Respect For Public</a:t>
            </a:r>
            <a:r>
              <a:rPr lang="en-US" sz="2400" dirty="0" smtClean="0">
                <a:solidFill>
                  <a:schemeClr val="accent1">
                    <a:tint val="83000"/>
                    <a:satMod val="150000"/>
                  </a:schemeClr>
                </a:solidFill>
                <a:latin typeface="Gill Sans MT" pitchFamily="34" charset="0"/>
              </a:rPr>
              <a:t/>
            </a:r>
            <a:br>
              <a:rPr lang="en-US" sz="2400" dirty="0" smtClean="0">
                <a:solidFill>
                  <a:schemeClr val="accent1">
                    <a:tint val="83000"/>
                    <a:satMod val="150000"/>
                  </a:schemeClr>
                </a:solidFill>
                <a:latin typeface="Gill Sans MT" pitchFamily="34" charset="0"/>
              </a:rPr>
            </a:br>
            <a:r>
              <a:rPr lang="en-US" sz="4900" b="1" dirty="0" smtClean="0">
                <a:solidFill>
                  <a:schemeClr val="accent1">
                    <a:tint val="83000"/>
                    <a:satMod val="150000"/>
                  </a:schemeClr>
                </a:solidFill>
                <a:latin typeface="Gill Sans MT" pitchFamily="34" charset="0"/>
              </a:rPr>
              <a:t>PROFESSIONALISM</a:t>
            </a:r>
          </a:p>
        </p:txBody>
      </p:sp>
      <p:sp>
        <p:nvSpPr>
          <p:cNvPr id="56324" name="Rectangle 3"/>
          <p:cNvSpPr>
            <a:spLocks noGrp="1" noRot="1" noChangeArrowheads="1"/>
          </p:cNvSpPr>
          <p:nvPr>
            <p:ph type="body" idx="4294967295"/>
          </p:nvPr>
        </p:nvSpPr>
        <p:spPr>
          <a:xfrm>
            <a:off x="457200" y="2332038"/>
            <a:ext cx="7772400" cy="4068762"/>
          </a:xfrm>
        </p:spPr>
        <p:txBody>
          <a:bodyPr/>
          <a:lstStyle/>
          <a:p>
            <a:pPr marL="609600" indent="-609600" eaLnBrk="1" hangingPunct="1">
              <a:lnSpc>
                <a:spcPct val="80000"/>
              </a:lnSpc>
              <a:spcBef>
                <a:spcPts val="3000"/>
              </a:spcBef>
              <a:buFont typeface="Courier New" pitchFamily="49" charset="0"/>
              <a:buChar char="o"/>
            </a:pPr>
            <a:r>
              <a:rPr lang="en-US" sz="3300" smtClean="0">
                <a:latin typeface="Gill Sans MT" pitchFamily="34" charset="0"/>
              </a:rPr>
              <a:t>Professional attire</a:t>
            </a:r>
          </a:p>
          <a:p>
            <a:pPr marL="609600" indent="-609600" eaLnBrk="1" hangingPunct="1">
              <a:lnSpc>
                <a:spcPct val="80000"/>
              </a:lnSpc>
              <a:spcBef>
                <a:spcPts val="3000"/>
              </a:spcBef>
              <a:buFont typeface="Courier New" pitchFamily="49" charset="0"/>
              <a:buChar char="o"/>
            </a:pPr>
            <a:r>
              <a:rPr lang="en-US" sz="3300" smtClean="0">
                <a:latin typeface="Gill Sans MT" pitchFamily="34" charset="0"/>
              </a:rPr>
              <a:t>Appropriate attitude</a:t>
            </a:r>
          </a:p>
          <a:p>
            <a:pPr marL="609600" indent="-609600" eaLnBrk="1" hangingPunct="1">
              <a:lnSpc>
                <a:spcPct val="80000"/>
              </a:lnSpc>
              <a:spcBef>
                <a:spcPts val="3000"/>
              </a:spcBef>
              <a:buFont typeface="Courier New" pitchFamily="49" charset="0"/>
              <a:buChar char="o"/>
            </a:pPr>
            <a:r>
              <a:rPr lang="en-US" sz="3300" smtClean="0">
                <a:latin typeface="Gill Sans MT" pitchFamily="34" charset="0"/>
              </a:rPr>
              <a:t>Clean car </a:t>
            </a:r>
          </a:p>
          <a:p>
            <a:pPr marL="609600" indent="-609600" eaLnBrk="1" hangingPunct="1">
              <a:lnSpc>
                <a:spcPct val="80000"/>
              </a:lnSpc>
            </a:pPr>
            <a:endParaRPr lang="en-US" smtClean="0"/>
          </a:p>
        </p:txBody>
      </p:sp>
      <p:pic>
        <p:nvPicPr>
          <p:cNvPr id="56327" name="Picture 7" descr="C:\Users\thowie\Pictures\Microsoft Clip Organizer\j0426518.jpg"/>
          <p:cNvPicPr>
            <a:picLocks noChangeAspect="1" noChangeArrowheads="1"/>
          </p:cNvPicPr>
          <p:nvPr/>
        </p:nvPicPr>
        <p:blipFill>
          <a:blip r:embed="rId6" cstate="print">
            <a:duotone>
              <a:prstClr val="black"/>
              <a:schemeClr val="accent1">
                <a:tint val="45000"/>
                <a:satMod val="400000"/>
              </a:schemeClr>
            </a:duotone>
          </a:blip>
          <a:srcRect l="33281"/>
          <a:stretch>
            <a:fillRect/>
          </a:stretch>
        </p:blipFill>
        <p:spPr bwMode="auto">
          <a:xfrm>
            <a:off x="5181600" y="3048000"/>
            <a:ext cx="2902397" cy="289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Respect for Public 4.wav">
            <a:hlinkClick r:id="" action="ppaction://media"/>
          </p:cNvPr>
          <p:cNvPicPr>
            <a:picLocks noRot="1" noChangeAspect="1"/>
          </p:cNvPicPr>
          <p:nvPr>
            <a:wavAudioFile r:embed="rId2" name="Respect for Public 4.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296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fade">
                                      <p:cBhvr>
                                        <p:cTn id="7" dur="2000"/>
                                        <p:tgtEl>
                                          <p:spTgt spid="56324">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4">
                                            <p:txEl>
                                              <p:pRg st="1" end="1"/>
                                            </p:txEl>
                                          </p:spTgt>
                                        </p:tgtEl>
                                        <p:attrNameLst>
                                          <p:attrName>style.visibility</p:attrName>
                                        </p:attrNameLst>
                                      </p:cBhvr>
                                      <p:to>
                                        <p:strVal val="visible"/>
                                      </p:to>
                                    </p:set>
                                    <p:animEffect transition="in" filter="fade">
                                      <p:cBhvr>
                                        <p:cTn id="14" dur="2000"/>
                                        <p:tgtEl>
                                          <p:spTgt spid="5632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6324">
                                            <p:txEl>
                                              <p:pRg st="2" end="2"/>
                                            </p:txEl>
                                          </p:spTgt>
                                        </p:tgtEl>
                                        <p:attrNameLst>
                                          <p:attrName>style.visibility</p:attrName>
                                        </p:attrNameLst>
                                      </p:cBhvr>
                                      <p:to>
                                        <p:strVal val="visible"/>
                                      </p:to>
                                    </p:set>
                                    <p:animEffect transition="in" filter="fade">
                                      <p:cBhvr>
                                        <p:cTn id="19" dur="20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5632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7200"/>
            <a:ext cx="9144000" cy="9144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58369" name="Title 1"/>
          <p:cNvSpPr>
            <a:spLocks noGrp="1"/>
          </p:cNvSpPr>
          <p:nvPr>
            <p:ph type="title"/>
          </p:nvPr>
        </p:nvSpPr>
        <p:spPr>
          <a:xfrm>
            <a:off x="0" y="457200"/>
            <a:ext cx="8305800" cy="914400"/>
          </a:xfrm>
        </p:spPr>
        <p:txBody>
          <a:bodyPr>
            <a:normAutofit fontScale="90000"/>
          </a:bodyPr>
          <a:lstStyle/>
          <a:p>
            <a:pPr marL="484632" indent="0" algn="r" eaLnBrk="1" fontAlgn="auto" hangingPunct="1">
              <a:spcAft>
                <a:spcPts val="0"/>
              </a:spcAft>
              <a:defRPr/>
            </a:pPr>
            <a:r>
              <a:rPr lang="en-US" sz="2700" dirty="0" smtClean="0">
                <a:solidFill>
                  <a:schemeClr val="accent1">
                    <a:tint val="83000"/>
                    <a:satMod val="150000"/>
                  </a:schemeClr>
                </a:solidFill>
                <a:latin typeface="Gill Sans MT" pitchFamily="34" charset="0"/>
              </a:rPr>
              <a:t>Respect For Public</a:t>
            </a:r>
            <a:r>
              <a:rPr lang="en-US" dirty="0" smtClean="0">
                <a:solidFill>
                  <a:schemeClr val="accent1">
                    <a:tint val="83000"/>
                    <a:satMod val="150000"/>
                  </a:schemeClr>
                </a:solidFill>
              </a:rPr>
              <a:t/>
            </a:r>
            <a:br>
              <a:rPr lang="en-US" dirty="0" smtClean="0">
                <a:solidFill>
                  <a:schemeClr val="accent1">
                    <a:tint val="83000"/>
                    <a:satMod val="150000"/>
                  </a:schemeClr>
                </a:solidFill>
              </a:rPr>
            </a:br>
            <a:r>
              <a:rPr lang="en-US" sz="4900" b="1" dirty="0" smtClean="0">
                <a:solidFill>
                  <a:schemeClr val="accent1">
                    <a:tint val="83000"/>
                    <a:satMod val="150000"/>
                  </a:schemeClr>
                </a:solidFill>
                <a:latin typeface="Gill Sans MT" pitchFamily="34" charset="0"/>
              </a:rPr>
              <a:t>APPOINTMENTS</a:t>
            </a:r>
          </a:p>
        </p:txBody>
      </p:sp>
      <p:sp>
        <p:nvSpPr>
          <p:cNvPr id="3" name="Content Placeholder 2"/>
          <p:cNvSpPr>
            <a:spLocks noGrp="1"/>
          </p:cNvSpPr>
          <p:nvPr>
            <p:ph idx="1"/>
          </p:nvPr>
        </p:nvSpPr>
        <p:spPr>
          <a:xfrm>
            <a:off x="457200" y="1600200"/>
            <a:ext cx="8229600" cy="4572000"/>
          </a:xfrm>
        </p:spPr>
        <p:txBody>
          <a:bodyPr/>
          <a:lstStyle/>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Schedule appointments as far in advance as possible</a:t>
            </a:r>
          </a:p>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Sundays and holidays</a:t>
            </a:r>
          </a:p>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Schedule second showings through CSS</a:t>
            </a:r>
          </a:p>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Plan time wisely</a:t>
            </a:r>
          </a:p>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Be punctual</a:t>
            </a:r>
          </a:p>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Cancellations</a:t>
            </a:r>
          </a:p>
          <a:p>
            <a:pPr marL="609600" indent="-609600" eaLnBrk="1" hangingPunct="1">
              <a:lnSpc>
                <a:spcPct val="80000"/>
              </a:lnSpc>
              <a:spcBef>
                <a:spcPts val="2400"/>
              </a:spcBef>
              <a:buFont typeface="Courier New" pitchFamily="49" charset="0"/>
              <a:buChar char="o"/>
            </a:pPr>
            <a:r>
              <a:rPr lang="en-US" sz="3300" dirty="0" smtClean="0">
                <a:latin typeface="Gill Sans MT" pitchFamily="34" charset="0"/>
              </a:rPr>
              <a:t>Previews and inspections</a:t>
            </a:r>
          </a:p>
          <a:p>
            <a:pPr marL="609600" indent="-609600" eaLnBrk="1" hangingPunct="1"/>
            <a:endParaRPr lang="en-US" dirty="0" smtClean="0"/>
          </a:p>
        </p:txBody>
      </p:sp>
      <p:pic>
        <p:nvPicPr>
          <p:cNvPr id="58373" name="Picture 5" descr="C:\Users\thowie\Pictures\Microsoft Clip Organizer\j0430829.jpg"/>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76200" y="105490"/>
            <a:ext cx="2133600" cy="1418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pect for Public 5.wav">
            <a:hlinkClick r:id="" action="ppaction://media"/>
          </p:cNvPr>
          <p:cNvPicPr>
            <a:picLocks noRot="1" noChangeAspect="1"/>
          </p:cNvPicPr>
          <p:nvPr>
            <a:wavAudioFile r:embed="rId2" name="Respect for Public 5.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6809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0"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7200"/>
            <a:ext cx="914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60420" name="Rectangle 3"/>
          <p:cNvSpPr>
            <a:spLocks noGrp="1" noRot="1" noChangeArrowheads="1"/>
          </p:cNvSpPr>
          <p:nvPr>
            <p:ph type="body" idx="1"/>
          </p:nvPr>
        </p:nvSpPr>
        <p:spPr>
          <a:xfrm>
            <a:off x="457200" y="1633538"/>
            <a:ext cx="8686800" cy="3624262"/>
          </a:xfrm>
        </p:spPr>
        <p:txBody>
          <a:bodyPr>
            <a:normAutofit/>
          </a:bodyPr>
          <a:lstStyle/>
          <a:p>
            <a:pPr marL="609600" indent="-609600" eaLnBrk="1" fontAlgn="auto" hangingPunct="1">
              <a:spcBef>
                <a:spcPts val="1800"/>
              </a:spcBef>
              <a:spcAft>
                <a:spcPts val="0"/>
              </a:spcAft>
              <a:buFont typeface="Courier New" pitchFamily="49" charset="0"/>
              <a:buChar char="o"/>
              <a:defRPr/>
            </a:pPr>
            <a:r>
              <a:rPr lang="en-US" sz="3300" dirty="0" smtClean="0">
                <a:latin typeface="Gill Sans MT" pitchFamily="34" charset="0"/>
              </a:rPr>
              <a:t>Unexpected situations – “The unexpected”</a:t>
            </a:r>
          </a:p>
          <a:p>
            <a:pPr marL="609600" indent="-609600" eaLnBrk="1" fontAlgn="auto" hangingPunct="1">
              <a:spcBef>
                <a:spcPts val="1800"/>
              </a:spcBef>
              <a:spcAft>
                <a:spcPts val="0"/>
              </a:spcAft>
              <a:buFont typeface="Courier New" pitchFamily="49" charset="0"/>
              <a:buChar char="o"/>
              <a:defRPr/>
            </a:pPr>
            <a:r>
              <a:rPr lang="en-US" sz="3300" dirty="0" smtClean="0">
                <a:latin typeface="Gill Sans MT" pitchFamily="34" charset="0"/>
              </a:rPr>
              <a:t>The seller</a:t>
            </a:r>
          </a:p>
          <a:p>
            <a:pPr marL="609600" indent="-609600" eaLnBrk="1" fontAlgn="auto" hangingPunct="1">
              <a:spcBef>
                <a:spcPts val="1800"/>
              </a:spcBef>
              <a:spcAft>
                <a:spcPts val="0"/>
              </a:spcAft>
              <a:buFont typeface="Courier New" pitchFamily="49" charset="0"/>
              <a:buChar char="o"/>
              <a:defRPr/>
            </a:pPr>
            <a:r>
              <a:rPr lang="en-US" sz="3300" dirty="0" smtClean="0">
                <a:latin typeface="Gill Sans MT" pitchFamily="34" charset="0"/>
              </a:rPr>
              <a:t>Lock up?</a:t>
            </a:r>
          </a:p>
          <a:p>
            <a:pPr marL="609600" indent="-609600" eaLnBrk="1" fontAlgn="auto" hangingPunct="1">
              <a:spcBef>
                <a:spcPts val="1800"/>
              </a:spcBef>
              <a:spcAft>
                <a:spcPts val="0"/>
              </a:spcAft>
              <a:buFont typeface="Courier New" pitchFamily="49" charset="0"/>
              <a:buChar char="o"/>
              <a:defRPr/>
            </a:pPr>
            <a:r>
              <a:rPr lang="en-US" sz="3300" dirty="0" smtClean="0">
                <a:latin typeface="Gill Sans MT" pitchFamily="34" charset="0"/>
              </a:rPr>
              <a:t>Bathroom break!</a:t>
            </a:r>
          </a:p>
          <a:p>
            <a:pPr marL="609600" indent="-609600" eaLnBrk="1" fontAlgn="auto" hangingPunct="1">
              <a:spcBef>
                <a:spcPts val="1800"/>
              </a:spcBef>
              <a:spcAft>
                <a:spcPts val="0"/>
              </a:spcAft>
              <a:buFont typeface="Courier New" pitchFamily="49" charset="0"/>
              <a:buChar char="o"/>
              <a:defRPr/>
            </a:pPr>
            <a:r>
              <a:rPr lang="en-US" sz="3300" dirty="0" smtClean="0">
                <a:latin typeface="Gill Sans MT" pitchFamily="34" charset="0"/>
              </a:rPr>
              <a:t>Avoid criticism</a:t>
            </a:r>
          </a:p>
          <a:p>
            <a:pPr marL="609600" indent="-609600" eaLnBrk="1" fontAlgn="auto" hangingPunct="1">
              <a:spcAft>
                <a:spcPts val="0"/>
              </a:spcAft>
              <a:buFont typeface="Wingdings 2"/>
              <a:buNone/>
              <a:defRPr/>
            </a:pPr>
            <a:endParaRPr lang="en-US" dirty="0" smtClean="0"/>
          </a:p>
          <a:p>
            <a:pPr marL="609600" indent="-609600" eaLnBrk="1" fontAlgn="auto" hangingPunct="1">
              <a:spcAft>
                <a:spcPts val="0"/>
              </a:spcAft>
              <a:buFont typeface="Wingdings 2"/>
              <a:buNone/>
              <a:defRPr/>
            </a:pPr>
            <a:endParaRPr lang="en-US" dirty="0" smtClean="0"/>
          </a:p>
        </p:txBody>
      </p:sp>
      <p:sp>
        <p:nvSpPr>
          <p:cNvPr id="3072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sp>
        <p:nvSpPr>
          <p:cNvPr id="8" name="Rectangle 2"/>
          <p:cNvSpPr txBox="1">
            <a:spLocks noRot="1" noChangeArrowheads="1"/>
          </p:cNvSpPr>
          <p:nvPr/>
        </p:nvSpPr>
        <p:spPr>
          <a:xfrm>
            <a:off x="-381000" y="1020762"/>
            <a:ext cx="8229600" cy="503238"/>
          </a:xfrm>
          <a:prstGeom prst="rect">
            <a:avLst/>
          </a:prstGeom>
        </p:spPr>
        <p:txBody>
          <a:bodyPr anchor="ctr"/>
          <a:lstStyle/>
          <a:p>
            <a:pPr marL="484632" algn="r" fontAlgn="auto">
              <a:spcAft>
                <a:spcPts val="0"/>
              </a:spcAft>
              <a:defRPr/>
            </a:pPr>
            <a: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RESPECT FOR PUBLIC</a:t>
            </a:r>
            <a:b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br>
            <a:endParaRPr lang="en-US" sz="4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7" name="Respect for Public 6.wav">
            <a:hlinkClick r:id="" action="ppaction://media"/>
          </p:cNvPr>
          <p:cNvPicPr>
            <a:picLocks noRot="1" noChangeAspect="1"/>
          </p:cNvPicPr>
          <p:nvPr>
            <a:wavAudioFile r:embed="rId2" name="Respect for Public 6.wav"/>
          </p:nvPr>
        </p:nvPicPr>
        <p:blipFill>
          <a:blip r:embed="rId6" cstate="print"/>
          <a:stretch>
            <a:fillRect/>
          </a:stretch>
        </p:blipFill>
        <p:spPr>
          <a:xfrm>
            <a:off x="4419600" y="3276600"/>
            <a:ext cx="304800" cy="304800"/>
          </a:xfrm>
          <a:prstGeom prst="rect">
            <a:avLst/>
          </a:prstGeom>
        </p:spPr>
      </p:pic>
    </p:spTree>
    <p:custDataLst>
      <p:tags r:id="rId1"/>
    </p:custDataLst>
  </p:cSld>
  <p:clrMapOvr>
    <a:masterClrMapping/>
  </p:clrMapOvr>
  <p:transition advTm="561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fade">
                                      <p:cBhvr>
                                        <p:cTn id="7" dur="2000"/>
                                        <p:tgtEl>
                                          <p:spTgt spid="60420">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0420">
                                            <p:txEl>
                                              <p:pRg st="1" end="1"/>
                                            </p:txEl>
                                          </p:spTgt>
                                        </p:tgtEl>
                                        <p:attrNameLst>
                                          <p:attrName>style.visibility</p:attrName>
                                        </p:attrNameLst>
                                      </p:cBhvr>
                                      <p:to>
                                        <p:strVal val="visible"/>
                                      </p:to>
                                    </p:set>
                                    <p:animEffect transition="in" filter="fade">
                                      <p:cBhvr>
                                        <p:cTn id="14" dur="2000"/>
                                        <p:tgtEl>
                                          <p:spTgt spid="6042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420">
                                            <p:txEl>
                                              <p:pRg st="2" end="2"/>
                                            </p:txEl>
                                          </p:spTgt>
                                        </p:tgtEl>
                                        <p:attrNameLst>
                                          <p:attrName>style.visibility</p:attrName>
                                        </p:attrNameLst>
                                      </p:cBhvr>
                                      <p:to>
                                        <p:strVal val="visible"/>
                                      </p:to>
                                    </p:set>
                                    <p:animEffect transition="in" filter="fade">
                                      <p:cBhvr>
                                        <p:cTn id="19" dur="2000"/>
                                        <p:tgtEl>
                                          <p:spTgt spid="6042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0420">
                                            <p:txEl>
                                              <p:pRg st="3" end="3"/>
                                            </p:txEl>
                                          </p:spTgt>
                                        </p:tgtEl>
                                        <p:attrNameLst>
                                          <p:attrName>style.visibility</p:attrName>
                                        </p:attrNameLst>
                                      </p:cBhvr>
                                      <p:to>
                                        <p:strVal val="visible"/>
                                      </p:to>
                                    </p:set>
                                    <p:animEffect transition="in" filter="fade">
                                      <p:cBhvr>
                                        <p:cTn id="24" dur="2000"/>
                                        <p:tgtEl>
                                          <p:spTgt spid="6042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0420">
                                            <p:txEl>
                                              <p:pRg st="4" end="4"/>
                                            </p:txEl>
                                          </p:spTgt>
                                        </p:tgtEl>
                                        <p:attrNameLst>
                                          <p:attrName>style.visibility</p:attrName>
                                        </p:attrNameLst>
                                      </p:cBhvr>
                                      <p:to>
                                        <p:strVal val="visible"/>
                                      </p:to>
                                    </p:set>
                                    <p:animEffect transition="in" filter="fade">
                                      <p:cBhvr>
                                        <p:cTn id="29" dur="2000"/>
                                        <p:tgtEl>
                                          <p:spTgt spid="60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6042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62468" name="Rectangle 3"/>
          <p:cNvSpPr>
            <a:spLocks noGrp="1" noRot="1" noChangeArrowheads="1"/>
          </p:cNvSpPr>
          <p:nvPr>
            <p:ph type="body" idx="1"/>
          </p:nvPr>
        </p:nvSpPr>
        <p:spPr>
          <a:xfrm>
            <a:off x="381000" y="1633538"/>
            <a:ext cx="8763000" cy="2286000"/>
          </a:xfrm>
        </p:spPr>
        <p:txBody>
          <a:bodyPr>
            <a:noAutofit/>
          </a:bodyPr>
          <a:lstStyle/>
          <a:p>
            <a:pPr marL="53975" indent="522288" eaLnBrk="1" fontAlgn="auto" hangingPunct="1">
              <a:spcBef>
                <a:spcPts val="1800"/>
              </a:spcBef>
              <a:spcAft>
                <a:spcPts val="0"/>
              </a:spcAft>
              <a:buFont typeface="Courier New" pitchFamily="49" charset="0"/>
              <a:buChar char="o"/>
              <a:defRPr/>
            </a:pPr>
            <a:r>
              <a:rPr lang="en-US" sz="3300" dirty="0" smtClean="0">
                <a:latin typeface="Gill Sans MT" pitchFamily="34" charset="0"/>
              </a:rPr>
              <a:t>Business card etiquette</a:t>
            </a:r>
          </a:p>
          <a:p>
            <a:pPr marL="53975" indent="522288" eaLnBrk="1" fontAlgn="auto" hangingPunct="1">
              <a:spcBef>
                <a:spcPts val="1800"/>
              </a:spcBef>
              <a:spcAft>
                <a:spcPts val="0"/>
              </a:spcAft>
              <a:buFont typeface="Courier New" pitchFamily="49" charset="0"/>
              <a:buChar char="o"/>
              <a:defRPr/>
            </a:pPr>
            <a:r>
              <a:rPr lang="en-US" sz="3300" dirty="0" smtClean="0">
                <a:latin typeface="Gill Sans MT" pitchFamily="34" charset="0"/>
              </a:rPr>
              <a:t>Do not leave notes</a:t>
            </a:r>
          </a:p>
          <a:p>
            <a:pPr marL="53975" indent="522288" eaLnBrk="1" fontAlgn="auto" hangingPunct="1">
              <a:spcBef>
                <a:spcPts val="1800"/>
              </a:spcBef>
              <a:spcAft>
                <a:spcPts val="0"/>
              </a:spcAft>
              <a:buFont typeface="Courier New" pitchFamily="49" charset="0"/>
              <a:buChar char="o"/>
              <a:defRPr/>
            </a:pPr>
            <a:r>
              <a:rPr lang="en-US" sz="3300" dirty="0" smtClean="0">
                <a:latin typeface="Gill Sans MT" pitchFamily="34" charset="0"/>
              </a:rPr>
              <a:t>Always provide feedback</a:t>
            </a:r>
          </a:p>
          <a:p>
            <a:pPr marL="576263" lvl="3" indent="450850" eaLnBrk="1" fontAlgn="auto" hangingPunct="1">
              <a:spcBef>
                <a:spcPts val="600"/>
              </a:spcBef>
              <a:spcAft>
                <a:spcPts val="0"/>
              </a:spcAft>
              <a:buFont typeface="Arial" pitchFamily="34" charset="0"/>
              <a:buChar char="•"/>
              <a:defRPr/>
            </a:pPr>
            <a:r>
              <a:rPr lang="en-US" sz="2900" dirty="0" smtClean="0">
                <a:latin typeface="Gill Sans MT" pitchFamily="34" charset="0"/>
              </a:rPr>
              <a:t>Listing agent</a:t>
            </a:r>
          </a:p>
          <a:p>
            <a:pPr marL="576263" lvl="3" indent="450850" eaLnBrk="1" fontAlgn="auto" hangingPunct="1">
              <a:spcBef>
                <a:spcPts val="600"/>
              </a:spcBef>
              <a:spcAft>
                <a:spcPts val="0"/>
              </a:spcAft>
              <a:buFont typeface="Arial" pitchFamily="34" charset="0"/>
              <a:buChar char="•"/>
              <a:defRPr/>
            </a:pPr>
            <a:r>
              <a:rPr lang="en-US" sz="2900" dirty="0" smtClean="0">
                <a:latin typeface="Gill Sans MT" pitchFamily="34" charset="0"/>
              </a:rPr>
              <a:t>Even if not requested</a:t>
            </a:r>
          </a:p>
          <a:p>
            <a:pPr marL="576263" lvl="3" indent="450850" eaLnBrk="1" fontAlgn="auto" hangingPunct="1">
              <a:spcBef>
                <a:spcPts val="600"/>
              </a:spcBef>
              <a:spcAft>
                <a:spcPts val="0"/>
              </a:spcAft>
              <a:buFont typeface="Arial" pitchFamily="34" charset="0"/>
              <a:buChar char="•"/>
              <a:defRPr/>
            </a:pPr>
            <a:r>
              <a:rPr lang="en-US" sz="2900" dirty="0" smtClean="0">
                <a:latin typeface="Gill Sans MT" pitchFamily="34" charset="0"/>
              </a:rPr>
              <a:t>CSS</a:t>
            </a:r>
          </a:p>
          <a:p>
            <a:pPr marL="576263" lvl="3" indent="450850" eaLnBrk="1" fontAlgn="auto" hangingPunct="1">
              <a:spcBef>
                <a:spcPts val="600"/>
              </a:spcBef>
              <a:spcAft>
                <a:spcPts val="0"/>
              </a:spcAft>
              <a:buFont typeface="Arial" pitchFamily="34" charset="0"/>
              <a:buChar char="•"/>
              <a:defRPr/>
            </a:pPr>
            <a:r>
              <a:rPr lang="en-US" sz="2900" dirty="0" smtClean="0">
                <a:latin typeface="Gill Sans MT" pitchFamily="34" charset="0"/>
              </a:rPr>
              <a:t>By end of day</a:t>
            </a:r>
          </a:p>
        </p:txBody>
      </p:sp>
      <p:sp>
        <p:nvSpPr>
          <p:cNvPr id="6" name="Rectangle 2"/>
          <p:cNvSpPr txBox="1">
            <a:spLocks noRot="1" noChangeArrowheads="1"/>
          </p:cNvSpPr>
          <p:nvPr/>
        </p:nvSpPr>
        <p:spPr>
          <a:xfrm>
            <a:off x="-381000" y="1020762"/>
            <a:ext cx="8229600" cy="503238"/>
          </a:xfrm>
          <a:prstGeom prst="rect">
            <a:avLst/>
          </a:prstGeom>
        </p:spPr>
        <p:txBody>
          <a:bodyPr anchor="ctr"/>
          <a:lstStyle/>
          <a:p>
            <a:pPr marL="484632" algn="r" fontAlgn="auto">
              <a:spcAft>
                <a:spcPts val="0"/>
              </a:spcAft>
              <a:defRPr/>
            </a:pPr>
            <a: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RESPECT FOR PUBLIC</a:t>
            </a:r>
            <a:b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br>
            <a:endParaRPr lang="en-US" sz="4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7" name="Respect for Public 7.wav">
            <a:hlinkClick r:id="" action="ppaction://media"/>
          </p:cNvPr>
          <p:cNvPicPr>
            <a:picLocks noRot="1" noChangeAspect="1"/>
          </p:cNvPicPr>
          <p:nvPr>
            <a:wavAudioFile r:embed="rId2" name="Respect for Public 7.wav"/>
          </p:nvPr>
        </p:nvPicPr>
        <p:blipFill>
          <a:blip r:embed="rId5" cstate="print"/>
          <a:stretch>
            <a:fillRect/>
          </a:stretch>
        </p:blipFill>
        <p:spPr>
          <a:xfrm>
            <a:off x="4419600" y="3276600"/>
            <a:ext cx="304800" cy="304800"/>
          </a:xfrm>
          <a:prstGeom prst="rect">
            <a:avLst/>
          </a:prstGeom>
        </p:spPr>
      </p:pic>
    </p:spTree>
    <p:custDataLst>
      <p:tags r:id="rId1"/>
    </p:custDataLst>
  </p:cSld>
  <p:clrMapOvr>
    <a:masterClrMapping/>
  </p:clrMapOvr>
  <p:transition advTm="68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fade">
                                      <p:cBhvr>
                                        <p:cTn id="7" dur="2000"/>
                                        <p:tgtEl>
                                          <p:spTgt spid="62468">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2468">
                                            <p:txEl>
                                              <p:pRg st="1" end="1"/>
                                            </p:txEl>
                                          </p:spTgt>
                                        </p:tgtEl>
                                        <p:attrNameLst>
                                          <p:attrName>style.visibility</p:attrName>
                                        </p:attrNameLst>
                                      </p:cBhvr>
                                      <p:to>
                                        <p:strVal val="visible"/>
                                      </p:to>
                                    </p:set>
                                    <p:animEffect transition="in" filter="fade">
                                      <p:cBhvr>
                                        <p:cTn id="14" dur="2000"/>
                                        <p:tgtEl>
                                          <p:spTgt spid="6246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2468">
                                            <p:txEl>
                                              <p:pRg st="2" end="2"/>
                                            </p:txEl>
                                          </p:spTgt>
                                        </p:tgtEl>
                                        <p:attrNameLst>
                                          <p:attrName>style.visibility</p:attrName>
                                        </p:attrNameLst>
                                      </p:cBhvr>
                                      <p:to>
                                        <p:strVal val="visible"/>
                                      </p:to>
                                    </p:set>
                                    <p:animEffect transition="in" filter="fade">
                                      <p:cBhvr>
                                        <p:cTn id="19" dur="2000"/>
                                        <p:tgtEl>
                                          <p:spTgt spid="6246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2468">
                                            <p:txEl>
                                              <p:pRg st="3" end="3"/>
                                            </p:txEl>
                                          </p:spTgt>
                                        </p:tgtEl>
                                        <p:attrNameLst>
                                          <p:attrName>style.visibility</p:attrName>
                                        </p:attrNameLst>
                                      </p:cBhvr>
                                      <p:to>
                                        <p:strVal val="visible"/>
                                      </p:to>
                                    </p:set>
                                    <p:animEffect transition="in" filter="fade">
                                      <p:cBhvr>
                                        <p:cTn id="24" dur="2000"/>
                                        <p:tgtEl>
                                          <p:spTgt spid="6246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2468">
                                            <p:txEl>
                                              <p:pRg st="4" end="4"/>
                                            </p:txEl>
                                          </p:spTgt>
                                        </p:tgtEl>
                                        <p:attrNameLst>
                                          <p:attrName>style.visibility</p:attrName>
                                        </p:attrNameLst>
                                      </p:cBhvr>
                                      <p:to>
                                        <p:strVal val="visible"/>
                                      </p:to>
                                    </p:set>
                                    <p:animEffect transition="in" filter="fade">
                                      <p:cBhvr>
                                        <p:cTn id="29" dur="2000"/>
                                        <p:tgtEl>
                                          <p:spTgt spid="6246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2468">
                                            <p:txEl>
                                              <p:pRg st="5" end="5"/>
                                            </p:txEl>
                                          </p:spTgt>
                                        </p:tgtEl>
                                        <p:attrNameLst>
                                          <p:attrName>style.visibility</p:attrName>
                                        </p:attrNameLst>
                                      </p:cBhvr>
                                      <p:to>
                                        <p:strVal val="visible"/>
                                      </p:to>
                                    </p:set>
                                    <p:animEffect transition="in" filter="fade">
                                      <p:cBhvr>
                                        <p:cTn id="34" dur="2000"/>
                                        <p:tgtEl>
                                          <p:spTgt spid="6246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468">
                                            <p:txEl>
                                              <p:pRg st="6" end="6"/>
                                            </p:txEl>
                                          </p:spTgt>
                                        </p:tgtEl>
                                        <p:attrNameLst>
                                          <p:attrName>style.visibility</p:attrName>
                                        </p:attrNameLst>
                                      </p:cBhvr>
                                      <p:to>
                                        <p:strVal val="visible"/>
                                      </p:to>
                                    </p:set>
                                    <p:animEffect transition="in" filter="fade">
                                      <p:cBhvr>
                                        <p:cTn id="39" dur="2000"/>
                                        <p:tgtEl>
                                          <p:spTgt spid="62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0"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6246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905000"/>
            <a:ext cx="9144000" cy="685800"/>
          </a:xfrm>
          <a:prstGeom prst="rect">
            <a:avLst/>
          </a:prstGeom>
          <a:solidFill>
            <a:schemeClr val="accent5">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cs typeface="+mn-cs"/>
            </a:endParaRPr>
          </a:p>
        </p:txBody>
      </p:sp>
      <p:sp>
        <p:nvSpPr>
          <p:cNvPr id="39941" name="Rectangle 3"/>
          <p:cNvSpPr>
            <a:spLocks noGrp="1" noRot="1" noChangeArrowheads="1"/>
          </p:cNvSpPr>
          <p:nvPr>
            <p:ph type="body" idx="1"/>
          </p:nvPr>
        </p:nvSpPr>
        <p:spPr>
          <a:xfrm>
            <a:off x="457200" y="3048000"/>
            <a:ext cx="7467600" cy="2895600"/>
          </a:xfrm>
        </p:spPr>
        <p:txBody>
          <a:bodyPr>
            <a:normAutofit/>
          </a:bodyPr>
          <a:lstStyle/>
          <a:p>
            <a:pPr eaLnBrk="1" fontAlgn="auto" hangingPunct="1">
              <a:spcAft>
                <a:spcPts val="0"/>
              </a:spcAft>
              <a:buFont typeface="Wingdings 2"/>
              <a:buNone/>
              <a:defRPr/>
            </a:pPr>
            <a:r>
              <a:rPr lang="en-US" sz="3300" dirty="0" smtClean="0">
                <a:latin typeface="Gill Sans MT" pitchFamily="34" charset="0"/>
              </a:rPr>
              <a:t>What attire is appropriate when showing property?</a:t>
            </a:r>
          </a:p>
          <a:p>
            <a:pPr marL="463550" lvl="1" indent="563563" eaLnBrk="1" fontAlgn="auto" hangingPunct="1">
              <a:spcAft>
                <a:spcPts val="0"/>
              </a:spcAft>
              <a:buFont typeface="Courier New" pitchFamily="49" charset="0"/>
              <a:buChar char="o"/>
              <a:defRPr/>
            </a:pPr>
            <a:r>
              <a:rPr lang="en-US" sz="3300" dirty="0" smtClean="0">
                <a:latin typeface="Gill Sans MT" pitchFamily="34" charset="0"/>
              </a:rPr>
              <a:t>Remember your shoes</a:t>
            </a:r>
          </a:p>
          <a:p>
            <a:pPr marL="463550" indent="563563" eaLnBrk="1" fontAlgn="auto" hangingPunct="1">
              <a:spcAft>
                <a:spcPts val="0"/>
              </a:spcAft>
              <a:buFont typeface="Courier New" pitchFamily="49" charset="0"/>
              <a:buChar char="o"/>
              <a:defRPr/>
            </a:pPr>
            <a:r>
              <a:rPr lang="en-US" sz="3300" dirty="0" smtClean="0">
                <a:latin typeface="Gill Sans MT" pitchFamily="34" charset="0"/>
              </a:rPr>
              <a:t>Review firm’s policy</a:t>
            </a:r>
          </a:p>
        </p:txBody>
      </p:sp>
      <p:sp>
        <p:nvSpPr>
          <p:cNvPr id="39940" name="Text Box 5"/>
          <p:cNvSpPr txBox="1">
            <a:spLocks noChangeArrowheads="1"/>
          </p:cNvSpPr>
          <p:nvPr/>
        </p:nvSpPr>
        <p:spPr bwMode="auto">
          <a:xfrm>
            <a:off x="0" y="1820863"/>
            <a:ext cx="9144000" cy="769937"/>
          </a:xfrm>
          <a:prstGeom prst="rect">
            <a:avLst/>
          </a:prstGeom>
          <a:noFill/>
          <a:ln w="9525">
            <a:noFill/>
            <a:miter lim="800000"/>
            <a:headEnd/>
            <a:tailEnd/>
          </a:ln>
        </p:spPr>
        <p:txBody>
          <a:bodyPr>
            <a:spAutoFit/>
          </a:bodyPr>
          <a:lstStyle/>
          <a:p>
            <a:pPr algn="ctr" eaLnBrk="0" hangingPunct="0">
              <a:defRPr/>
            </a:pPr>
            <a:r>
              <a:rPr lang="en-US" sz="4400" spc="300" dirty="0">
                <a:effectLst>
                  <a:outerShdw blurRad="38100" dist="38100" dir="2700000" algn="tl">
                    <a:srgbClr val="000000">
                      <a:alpha val="43137"/>
                    </a:srgbClr>
                  </a:outerShdw>
                </a:effectLst>
                <a:latin typeface="Gill Sans MT" pitchFamily="34" charset="0"/>
              </a:rPr>
              <a:t>Discussion Questions</a:t>
            </a:r>
          </a:p>
        </p:txBody>
      </p:sp>
      <p:sp>
        <p:nvSpPr>
          <p:cNvPr id="19" name="Rectangle 2"/>
          <p:cNvSpPr txBox="1">
            <a:spLocks noRot="1" noChangeArrowheads="1"/>
          </p:cNvSpPr>
          <p:nvPr/>
        </p:nvSpPr>
        <p:spPr>
          <a:xfrm>
            <a:off x="76200" y="271464"/>
            <a:ext cx="7467600" cy="1362075"/>
          </a:xfrm>
          <a:prstGeom prst="rect">
            <a:avLst/>
          </a:prstGeom>
        </p:spPr>
        <p:txBody>
          <a:bodyPr anchor="ctr">
            <a:normAutofit/>
          </a:bodyPr>
          <a:lstStyle/>
          <a:p>
            <a:pPr algn="r" fontAlgn="auto">
              <a:spcAft>
                <a:spcPts val="0"/>
              </a:spcAft>
              <a:defRPr/>
            </a:pPr>
            <a:r>
              <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RESPECT FOR </a:t>
            </a:r>
            <a:r>
              <a:rPr lang="en-US" sz="2400" b="1"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rPr>
              <a:t>PUBLIC</a:t>
            </a:r>
            <a:endParaRPr lang="en-US" sz="2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9" name="Picture 2" descr="C:\Users\thowie\AppData\Local\Microsoft\Windows\Temporary Internet Files\Content.IE5\7HBAXUI3\MPj03826740000[1].jpg"/>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7565571" y="0"/>
            <a:ext cx="1578429" cy="2209800"/>
          </a:xfrm>
          <a:prstGeom prst="rect">
            <a:avLst/>
          </a:prstGeom>
          <a:noFill/>
        </p:spPr>
      </p:pic>
      <p:pic>
        <p:nvPicPr>
          <p:cNvPr id="8" name="Respect for Public 8.wav">
            <a:hlinkClick r:id="" action="ppaction://media"/>
          </p:cNvPr>
          <p:cNvPicPr>
            <a:picLocks noRot="1" noChangeAspect="1"/>
          </p:cNvPicPr>
          <p:nvPr>
            <a:wavAudioFile r:embed="rId2" name="Respect for Public 8.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370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fade">
                                      <p:cBhvr>
                                        <p:cTn id="7" dur="2000"/>
                                        <p:tgtEl>
                                          <p:spTgt spid="39941">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941">
                                            <p:txEl>
                                              <p:pRg st="1" end="1"/>
                                            </p:txEl>
                                          </p:spTgt>
                                        </p:tgtEl>
                                        <p:attrNameLst>
                                          <p:attrName>style.visibility</p:attrName>
                                        </p:attrNameLst>
                                      </p:cBhvr>
                                      <p:to>
                                        <p:strVal val="visible"/>
                                      </p:to>
                                    </p:set>
                                    <p:animEffect transition="in" filter="fade">
                                      <p:cBhvr>
                                        <p:cTn id="14" dur="2000"/>
                                        <p:tgtEl>
                                          <p:spTgt spid="3994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Effect transition="in" filter="fade">
                                      <p:cBhvr>
                                        <p:cTn id="19" dur="2000"/>
                                        <p:tgtEl>
                                          <p:spTgt spid="399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3994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7.4"/>
</p:tagLst>
</file>

<file path=ppt/tags/tag2.xml><?xml version="1.0" encoding="utf-8"?>
<p:tagLst xmlns:a="http://schemas.openxmlformats.org/drawingml/2006/main" xmlns:r="http://schemas.openxmlformats.org/officeDocument/2006/relationships" xmlns:p="http://schemas.openxmlformats.org/presentationml/2006/main">
  <p:tag name="TIMING" val="|0.4|7.7|3.1|4"/>
</p:tagLst>
</file>

<file path=ppt/tags/tag3.xml><?xml version="1.0" encoding="utf-8"?>
<p:tagLst xmlns:a="http://schemas.openxmlformats.org/drawingml/2006/main" xmlns:r="http://schemas.openxmlformats.org/officeDocument/2006/relationships" xmlns:p="http://schemas.openxmlformats.org/presentationml/2006/main">
  <p:tag name="TIMING" val="|0.4|14.6|10.4|7.2|9.7"/>
</p:tagLst>
</file>

<file path=ppt/tags/tag4.xml><?xml version="1.0" encoding="utf-8"?>
<p:tagLst xmlns:a="http://schemas.openxmlformats.org/drawingml/2006/main" xmlns:r="http://schemas.openxmlformats.org/officeDocument/2006/relationships" xmlns:p="http://schemas.openxmlformats.org/presentationml/2006/main">
  <p:tag name="TIMING" val="|0.4|11|12.2"/>
</p:tagLst>
</file>

<file path=ppt/tags/tag5.xml><?xml version="1.0" encoding="utf-8"?>
<p:tagLst xmlns:a="http://schemas.openxmlformats.org/drawingml/2006/main" xmlns:r="http://schemas.openxmlformats.org/officeDocument/2006/relationships" xmlns:p="http://schemas.openxmlformats.org/presentationml/2006/main">
  <p:tag name="TIMING" val="|0.3|6.6|10.1|14.7|11.4|9.2|10.9"/>
</p:tagLst>
</file>

<file path=ppt/tags/tag6.xml><?xml version="1.0" encoding="utf-8"?>
<p:tagLst xmlns:a="http://schemas.openxmlformats.org/drawingml/2006/main" xmlns:r="http://schemas.openxmlformats.org/officeDocument/2006/relationships" xmlns:p="http://schemas.openxmlformats.org/presentationml/2006/main">
  <p:tag name="TIMING" val="|0.4|17.8|9.8|9.2|14.2"/>
</p:tagLst>
</file>

<file path=ppt/tags/tag7.xml><?xml version="1.0" encoding="utf-8"?>
<p:tagLst xmlns:a="http://schemas.openxmlformats.org/drawingml/2006/main" xmlns:r="http://schemas.openxmlformats.org/officeDocument/2006/relationships" xmlns:p="http://schemas.openxmlformats.org/presentationml/2006/main">
  <p:tag name="TIMING" val="|0.4|10.6|4.8|6.6|6.3|5.1|25.4"/>
</p:tagLst>
</file>

<file path=ppt/tags/tag8.xml><?xml version="1.0" encoding="utf-8"?>
<p:tagLst xmlns:a="http://schemas.openxmlformats.org/drawingml/2006/main" xmlns:r="http://schemas.openxmlformats.org/officeDocument/2006/relationships" xmlns:p="http://schemas.openxmlformats.org/presentationml/2006/main">
  <p:tag name="TIMING" val="|0.4|20.8|11"/>
</p:tagLst>
</file>

<file path=ppt/tags/tag9.xml><?xml version="1.0" encoding="utf-8"?>
<p:tagLst xmlns:a="http://schemas.openxmlformats.org/drawingml/2006/main" xmlns:r="http://schemas.openxmlformats.org/officeDocument/2006/relationships" xmlns:p="http://schemas.openxmlformats.org/presentationml/2006/main">
  <p:tag name="TIMING" val="|0.3|9.9|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3782</TotalTime>
  <Words>1465</Words>
  <Application>Microsoft Office PowerPoint</Application>
  <PresentationFormat>On-screen Show (4:3)</PresentationFormat>
  <Paragraphs>102</Paragraphs>
  <Slides>10</Slides>
  <Notes>10</Notes>
  <HiddenSlides>0</HiddenSlides>
  <MMClips>9</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Verve</vt:lpstr>
      <vt:lpstr>Respect for PUBLIC</vt:lpstr>
      <vt:lpstr>Slide 2</vt:lpstr>
      <vt:lpstr>Slide 3</vt:lpstr>
      <vt:lpstr>Respect For Public COMMUNICATION</vt:lpstr>
      <vt:lpstr>Respect For Public PROFESSIONALISM</vt:lpstr>
      <vt:lpstr>Respect For Public APPOINTMENTS</vt:lpstr>
      <vt:lpstr>Slide 7</vt:lpstr>
      <vt:lpstr>Slide 8</vt:lpstr>
      <vt:lpstr>Slide 9</vt:lpstr>
      <vt:lpstr>Slide 10</vt:lpstr>
    </vt:vector>
  </TitlesOfParts>
  <Company>The W Realty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CRRA  Pathways to Professionalism</dc:title>
  <dc:creator>Tara Howie</dc:creator>
  <cp:lastModifiedBy>Howie, Tara</cp:lastModifiedBy>
  <cp:revision>270</cp:revision>
  <dcterms:created xsi:type="dcterms:W3CDTF">2007-06-13T22:07:51Z</dcterms:created>
  <dcterms:modified xsi:type="dcterms:W3CDTF">2010-09-01T19:01:51Z</dcterms:modified>
</cp:coreProperties>
</file>