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10"/>
  </p:notesMasterIdLst>
  <p:handoutMasterIdLst>
    <p:handoutMasterId r:id="rId11"/>
  </p:handoutMasterIdLst>
  <p:sldIdLst>
    <p:sldId id="475" r:id="rId2"/>
    <p:sldId id="510" r:id="rId3"/>
    <p:sldId id="525" r:id="rId4"/>
    <p:sldId id="511" r:id="rId5"/>
    <p:sldId id="527" r:id="rId6"/>
    <p:sldId id="528" r:id="rId7"/>
    <p:sldId id="516" r:id="rId8"/>
    <p:sldId id="529" r:id="rId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5" autoAdjust="0"/>
    <p:restoredTop sz="78714" autoAdjust="0"/>
  </p:normalViewPr>
  <p:slideViewPr>
    <p:cSldViewPr>
      <p:cViewPr>
        <p:scale>
          <a:sx n="50" d="100"/>
          <a:sy n="50" d="100"/>
        </p:scale>
        <p:origin x="-1674"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488" y="186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defTabSz="931863" eaLnBrk="0" hangingPunct="0">
              <a:defRPr sz="1200"/>
            </a:lvl1pPr>
          </a:lstStyle>
          <a:p>
            <a:pPr>
              <a:defRPr/>
            </a:pPr>
            <a:endParaRPr lang="en-US"/>
          </a:p>
        </p:txBody>
      </p:sp>
      <p:sp>
        <p:nvSpPr>
          <p:cNvPr id="86019" name="Rectangle 3"/>
          <p:cNvSpPr>
            <a:spLocks noGrp="1" noChangeArrowheads="1"/>
          </p:cNvSpPr>
          <p:nvPr>
            <p:ph type="dt" sz="quarter" idx="1"/>
          </p:nvPr>
        </p:nvSpPr>
        <p:spPr bwMode="auto">
          <a:xfrm>
            <a:off x="3971925" y="0"/>
            <a:ext cx="3036888" cy="463550"/>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algn="r" defTabSz="931863" eaLnBrk="0" hangingPunct="0">
              <a:defRPr sz="1200"/>
            </a:lvl1pPr>
          </a:lstStyle>
          <a:p>
            <a:pPr>
              <a:defRPr/>
            </a:pPr>
            <a:fld id="{801AD060-F3F1-4AB0-942F-6789BD3A1F3A}" type="datetimeFigureOut">
              <a:rPr lang="en-US"/>
              <a:pPr>
                <a:defRPr/>
              </a:pPr>
              <a:t>9/1/2010</a:t>
            </a:fld>
            <a:endParaRPr lang="en-US"/>
          </a:p>
        </p:txBody>
      </p:sp>
      <p:sp>
        <p:nvSpPr>
          <p:cNvPr id="86020" name="Rectangle 4"/>
          <p:cNvSpPr>
            <a:spLocks noGrp="1" noChangeArrowheads="1"/>
          </p:cNvSpPr>
          <p:nvPr>
            <p:ph type="ftr" sz="quarter" idx="2"/>
          </p:nvPr>
        </p:nvSpPr>
        <p:spPr bwMode="auto">
          <a:xfrm>
            <a:off x="0" y="8831263"/>
            <a:ext cx="3036888" cy="463550"/>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defTabSz="931863" eaLnBrk="0" hangingPunct="0">
              <a:defRPr sz="1200"/>
            </a:lvl1pPr>
          </a:lstStyle>
          <a:p>
            <a:pPr>
              <a:defRPr/>
            </a:pPr>
            <a:endParaRPr lang="en-US"/>
          </a:p>
        </p:txBody>
      </p:sp>
      <p:sp>
        <p:nvSpPr>
          <p:cNvPr id="86021" name="Rectangle 5"/>
          <p:cNvSpPr>
            <a:spLocks noGrp="1" noChangeArrowheads="1"/>
          </p:cNvSpPr>
          <p:nvPr>
            <p:ph type="sldNum" sz="quarter" idx="3"/>
          </p:nvPr>
        </p:nvSpPr>
        <p:spPr bwMode="auto">
          <a:xfrm>
            <a:off x="3971925" y="8831263"/>
            <a:ext cx="3036888" cy="463550"/>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algn="r" defTabSz="931863" eaLnBrk="0" hangingPunct="0">
              <a:defRPr sz="1200"/>
            </a:lvl1pPr>
          </a:lstStyle>
          <a:p>
            <a:pPr>
              <a:defRPr/>
            </a:pPr>
            <a:fld id="{38F87CED-6135-40B9-8A28-874F4FADABC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defTabSz="931863">
              <a:defRPr sz="1200"/>
            </a:lvl1pPr>
          </a:lstStyle>
          <a:p>
            <a:pPr>
              <a:defRPr/>
            </a:pPr>
            <a:endParaRPr lang="en-US"/>
          </a:p>
        </p:txBody>
      </p:sp>
      <p:sp>
        <p:nvSpPr>
          <p:cNvPr id="30723" name="Rectangle 3"/>
          <p:cNvSpPr>
            <a:spLocks noGrp="1" noChangeArrowheads="1"/>
          </p:cNvSpPr>
          <p:nvPr>
            <p:ph type="dt" idx="1"/>
          </p:nvPr>
        </p:nvSpPr>
        <p:spPr bwMode="auto">
          <a:xfrm>
            <a:off x="3971925" y="0"/>
            <a:ext cx="3036888" cy="463550"/>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algn="r" defTabSz="931863">
              <a:defRPr sz="1200"/>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defTabSz="931863">
              <a:defRPr sz="1200"/>
            </a:lvl1pPr>
          </a:lstStyle>
          <a:p>
            <a:pPr>
              <a:defRPr/>
            </a:pPr>
            <a:endParaRPr lang="en-US"/>
          </a:p>
        </p:txBody>
      </p:sp>
      <p:sp>
        <p:nvSpPr>
          <p:cNvPr id="30727"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algn="r" defTabSz="931863">
              <a:defRPr sz="1200"/>
            </a:lvl1pPr>
          </a:lstStyle>
          <a:p>
            <a:pPr>
              <a:defRPr/>
            </a:pPr>
            <a:fld id="{2EC35D50-0079-4CB3-B76A-321171CB0A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71" tIns="46586" rIns="93171" bIns="46586" anchor="b"/>
          <a:lstStyle/>
          <a:p>
            <a:pPr algn="r" defTabSz="931863"/>
            <a:fld id="{36FEA1DC-1E08-4F6F-8E87-753971710A3F}" type="slidenum">
              <a:rPr lang="en-US" sz="1200"/>
              <a:pPr algn="r" defTabSz="931863"/>
              <a:t>2</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marL="114300" indent="-114300" eaLnBrk="1" hangingPunct="1">
              <a:buFontTx/>
              <a:buChar char="•"/>
            </a:pPr>
            <a:r>
              <a:rPr lang="en-US" dirty="0" smtClean="0"/>
              <a:t>Respect the opinions of others.  </a:t>
            </a:r>
          </a:p>
          <a:p>
            <a:pPr marL="114300" indent="-114300" eaLnBrk="1" hangingPunct="1">
              <a:buFontTx/>
              <a:buChar char="•"/>
            </a:pPr>
            <a:r>
              <a:rPr lang="en-US" dirty="0" smtClean="0"/>
              <a:t>Be patient and remember that everyone doesn’t think the way you do.</a:t>
            </a:r>
          </a:p>
          <a:p>
            <a:pPr marL="114300" indent="-114300" eaLnBrk="1" hangingPunct="1">
              <a:buFontTx/>
              <a:buChar char="•"/>
            </a:pPr>
            <a:r>
              <a:rPr lang="en-US" dirty="0" smtClean="0"/>
              <a:t>Respect cultural differences.</a:t>
            </a:r>
          </a:p>
          <a:p>
            <a:pPr marL="114300" indent="-114300" eaLnBrk="1" hangingPunct="1">
              <a:buFontTx/>
              <a:buChar char="•"/>
            </a:pPr>
            <a:r>
              <a:rPr lang="en-US" dirty="0" smtClean="0"/>
              <a:t>Be aware of language barriers and avoid colloquialisms.</a:t>
            </a:r>
          </a:p>
          <a:p>
            <a:pPr marL="114300" indent="-114300" eaLnBrk="1" hangingPunct="1"/>
            <a:endParaRPr lang="en-US" dirty="0" smtClean="0"/>
          </a:p>
          <a:p>
            <a:pPr marL="114300" indent="-114300"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71" tIns="46586" rIns="93171" bIns="46586" anchor="b"/>
          <a:lstStyle/>
          <a:p>
            <a:pPr algn="r" defTabSz="931863"/>
            <a:fld id="{36FEA1DC-1E08-4F6F-8E87-753971710A3F}" type="slidenum">
              <a:rPr lang="en-US" sz="1200"/>
              <a:pPr algn="r" defTabSz="931863"/>
              <a:t>3</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marL="114300" indent="-114300" eaLnBrk="1" hangingPunct="1">
              <a:buFontTx/>
              <a:buChar char="•"/>
            </a:pPr>
            <a:r>
              <a:rPr lang="en-US" dirty="0" smtClean="0"/>
              <a:t>Remember that customs vary among and between cultures. </a:t>
            </a:r>
          </a:p>
          <a:p>
            <a:pPr marL="114300" indent="-114300" eaLnBrk="1" hangingPunct="1">
              <a:buFontTx/>
              <a:buChar char="•"/>
            </a:pPr>
            <a:r>
              <a:rPr lang="en-US" dirty="0" smtClean="0"/>
              <a:t>Build or expand your understanding of cultural differences.</a:t>
            </a:r>
          </a:p>
          <a:p>
            <a:pPr marL="114300" indent="-114300" eaLnBrk="1" hangingPunct="1">
              <a:buFontTx/>
              <a:buChar char="•"/>
            </a:pPr>
            <a:r>
              <a:rPr lang="en-US" dirty="0" smtClean="0"/>
              <a:t>Be sensitive to past experiences, cultural heritage and religious beliefs.</a:t>
            </a:r>
          </a:p>
          <a:p>
            <a:pPr marL="114300" indent="-114300" eaLnBrk="1" hangingPunct="1"/>
            <a:endParaRPr lang="en-US" dirty="0" smtClean="0"/>
          </a:p>
          <a:p>
            <a:pPr marL="114300" indent="-114300" eaLnBrk="1" hangingPunct="1"/>
            <a:endParaRPr lang="en-US" dirty="0" smtClean="0"/>
          </a:p>
          <a:p>
            <a:pPr marL="114300" indent="-114300"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71" tIns="46586" rIns="93171" bIns="46586" anchor="b"/>
          <a:lstStyle/>
          <a:p>
            <a:pPr algn="r" defTabSz="931863"/>
            <a:fld id="{F209C96B-6EE8-4411-93B5-E2E007586ED1}" type="slidenum">
              <a:rPr lang="en-US" sz="1200"/>
              <a:pPr algn="r" defTabSz="931863"/>
              <a:t>4</a:t>
            </a:fld>
            <a:endParaRPr 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marL="114300" indent="-114300" eaLnBrk="1" hangingPunct="1">
              <a:buFont typeface="Arial" pitchFamily="34" charset="0"/>
              <a:buChar char="•"/>
            </a:pPr>
            <a:r>
              <a:rPr lang="en-US" dirty="0" smtClean="0"/>
              <a:t>Respect different negotiating methods used by a variety of cultures and personality types.</a:t>
            </a:r>
            <a:br>
              <a:rPr lang="en-US" dirty="0" smtClean="0"/>
            </a:br>
            <a:endParaRPr lang="en-US" dirty="0" smtClean="0"/>
          </a:p>
          <a:p>
            <a:pPr marL="114300" indent="-114300" eaLnBrk="1" hangingPunct="1">
              <a:buFont typeface="Arial" pitchFamily="34" charset="0"/>
              <a:buChar char="•"/>
            </a:pPr>
            <a:r>
              <a:rPr lang="en-US" dirty="0" smtClean="0"/>
              <a:t>Respectfully educate your clients on local industry customs in advance. </a:t>
            </a:r>
            <a:br>
              <a:rPr lang="en-US" dirty="0" smtClean="0"/>
            </a:br>
            <a:endParaRPr lang="en-US" dirty="0" smtClean="0"/>
          </a:p>
          <a:p>
            <a:pPr marL="114300" indent="-114300" eaLnBrk="1" hangingPunct="1">
              <a:buFont typeface="Arial" pitchFamily="34" charset="0"/>
              <a:buChar char="•"/>
            </a:pPr>
            <a:r>
              <a:rPr lang="en-US" dirty="0" smtClean="0"/>
              <a:t>Use practices that make others feel comfortable, informed and valued.</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71" tIns="46586" rIns="93171" bIns="46586" anchor="b"/>
          <a:lstStyle/>
          <a:p>
            <a:pPr algn="r" defTabSz="931863"/>
            <a:fld id="{F209C96B-6EE8-4411-93B5-E2E007586ED1}" type="slidenum">
              <a:rPr lang="en-US" sz="1200"/>
              <a:pPr algn="r" defTabSz="931863"/>
              <a:t>5</a:t>
            </a:fld>
            <a:endParaRPr 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marL="114300" indent="-114300" eaLnBrk="1" hangingPunct="1">
              <a:buFontTx/>
              <a:buChar char="•"/>
            </a:pPr>
            <a:r>
              <a:rPr lang="en-US" dirty="0" smtClean="0"/>
              <a:t>Be respectful of agents and clients by asking their preferences on how and when to contact them.</a:t>
            </a:r>
          </a:p>
          <a:p>
            <a:pPr marL="114300" indent="-114300" eaLnBrk="1" hangingPunct="1">
              <a:buFontTx/>
              <a:buChar char="•"/>
            </a:pPr>
            <a:r>
              <a:rPr lang="en-US" dirty="0" smtClean="0"/>
              <a:t>Be respectful of the other person’s time and priorities, including allowing a reasonable amount of time for responses and being on time for appointments.</a:t>
            </a:r>
          </a:p>
          <a:p>
            <a:pPr marL="114300" indent="-114300"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71" tIns="46586" rIns="93171" bIns="46586" anchor="b"/>
          <a:lstStyle/>
          <a:p>
            <a:pPr algn="r" defTabSz="931863"/>
            <a:fld id="{36FEA1DC-1E08-4F6F-8E87-753971710A3F}" type="slidenum">
              <a:rPr lang="en-US" sz="1200"/>
              <a:pPr algn="r" defTabSz="931863"/>
              <a:t>6</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marL="114300" indent="-114300" eaLnBrk="1" hangingPunct="1">
              <a:buFontTx/>
              <a:buChar char="•"/>
            </a:pPr>
            <a:r>
              <a:rPr lang="en-US" dirty="0" smtClean="0"/>
              <a:t>Be aware that different agents and clients use technology differently.</a:t>
            </a:r>
          </a:p>
          <a:p>
            <a:pPr marL="114300" indent="-114300" eaLnBrk="1" hangingPunct="1">
              <a:buFontTx/>
              <a:buChar char="•"/>
            </a:pPr>
            <a:r>
              <a:rPr lang="en-US" dirty="0" smtClean="0"/>
              <a:t>Be respectful of policies and/or procedures that the other agent must follow.</a:t>
            </a:r>
          </a:p>
          <a:p>
            <a:pPr marL="114300" indent="-114300"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71" tIns="46586" rIns="93171" bIns="46586" anchor="b"/>
          <a:lstStyle/>
          <a:p>
            <a:pPr algn="r" defTabSz="931863"/>
            <a:fld id="{A0FC6A22-2D7F-4C1C-854B-B9522BE5A8FD}" type="slidenum">
              <a:rPr lang="en-US" sz="1200"/>
              <a:pPr algn="r" defTabSz="931863"/>
              <a:t>7</a:t>
            </a:fld>
            <a:endParaRPr 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dirty="0" smtClean="0"/>
              <a:t>When working with someone from another culture or country, don’t make assumptions – ask.  Research the client’s culture as a courtesy to your client.  Be sure to ask specific questions to determine if there are any cultural differences that need to be considered.  Review local real estate customs at your first appointment.</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971925" y="8831263"/>
            <a:ext cx="3036888" cy="463550"/>
          </a:xfrm>
          <a:prstGeom prst="rect">
            <a:avLst/>
          </a:prstGeom>
          <a:noFill/>
          <a:ln w="9525">
            <a:noFill/>
            <a:miter lim="800000"/>
            <a:headEnd/>
            <a:tailEnd/>
          </a:ln>
        </p:spPr>
        <p:txBody>
          <a:bodyPr lIns="93171" tIns="46586" rIns="93171" bIns="46586" anchor="b"/>
          <a:lstStyle/>
          <a:p>
            <a:pPr algn="r" defTabSz="931863"/>
            <a:fld id="{A0FC6A22-2D7F-4C1C-854B-B9522BE5A8FD}" type="slidenum">
              <a:rPr lang="en-US" sz="1200"/>
              <a:pPr algn="r" defTabSz="931863"/>
              <a:t>8</a:t>
            </a:fld>
            <a:endParaRPr 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dirty="0" smtClean="0"/>
              <a:t>A good way to learn about how to work with buyers and sellers from other countries is to take classes or get the </a:t>
            </a:r>
            <a:r>
              <a:rPr lang="en-US" dirty="0" smtClean="0">
                <a:solidFill>
                  <a:srgbClr val="FF0000"/>
                </a:solidFill>
              </a:rPr>
              <a:t>Certified International Property Specialist</a:t>
            </a:r>
            <a:r>
              <a:rPr lang="en-US" dirty="0" smtClean="0"/>
              <a:t> designation.  There may be legal requirements for buyers and sellers from other countries.  Refer them to appropriate professionals who can give them legal advice.</a:t>
            </a:r>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DADBFD79-AA9E-4610-AC97-EB8C2E03DE3C}" type="datetime1">
              <a:rPr lang="en-US"/>
              <a:pPr>
                <a:defRPr/>
              </a:pPr>
              <a:t>9/1/2010</a:t>
            </a:fld>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756E95B0-6746-4030-8F7D-8E5E5A7409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DDDBD01-2822-49D0-B476-342147E4399C}" type="datetime1">
              <a:rPr lang="en-US"/>
              <a:pPr>
                <a:defRPr/>
              </a:pPr>
              <a:t>9/1/2010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7C88FF7-2EE3-4472-BBED-432EB6FA50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C4966DE-27D2-42FB-AF0C-6F81097A6FC9}" type="datetime1">
              <a:rPr lang="en-US"/>
              <a:pPr>
                <a:defRPr/>
              </a:pPr>
              <a:t>9/1/2010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D6C0A29-5109-4244-B040-63B009474D3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1D640D49-530A-4254-A574-5890A20B377D}" type="datetime1">
              <a:rPr lang="en-US"/>
              <a:pPr>
                <a:defRPr/>
              </a:pPr>
              <a:t>9/1/2010</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401A87-D653-441E-936C-E2C545B5F4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2BF61091-390B-4D23-804B-E62580E76575}" type="datetime1">
              <a:rPr lang="en-US"/>
              <a:pPr>
                <a:defRPr/>
              </a:pPr>
              <a:t>9/1/2010</a:t>
            </a:fld>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78798A9D-BE20-4639-9DB9-60E90856042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9FD3E03-CA73-4B82-9107-CE5F3B833FAF}" type="datetime1">
              <a:rPr lang="en-US"/>
              <a:pPr>
                <a:defRPr/>
              </a:pPr>
              <a:t>9/1/2010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55FBB8C-AF18-4697-9136-B5077E2278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9E17AE88-51D1-4C45-AAEE-B0CE1365CD3D}" type="datetime1">
              <a:rPr lang="en-US"/>
              <a:pPr>
                <a:defRPr/>
              </a:pPr>
              <a:t>9/1/2010</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06FB898D-329C-4716-B0C6-639A6350AB3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16E05AD-09F8-4B8F-801C-15D5FCEB6021}" type="datetime1">
              <a:rPr lang="en-US"/>
              <a:pPr>
                <a:defRPr/>
              </a:pPr>
              <a:t>9/1/2010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3FD8E93-ED7E-49BA-85E9-1490F073262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638B158-840A-440F-A1BC-D50532175BC9}" type="datetime1">
              <a:rPr lang="en-US"/>
              <a:pPr>
                <a:defRPr/>
              </a:pPr>
              <a:t>9/1/2010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1C635BE6-9BF9-427F-AF0E-FB250587FD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F2437D32-655C-4ACB-9635-7DCDAB335794}" type="datetime1">
              <a:rPr lang="en-US"/>
              <a:pPr>
                <a:defRPr/>
              </a:pPr>
              <a:t>9/1/2010</a:t>
            </a:fld>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D865B226-20E2-4047-8B35-93E8B64B025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A993DC2E-9A9E-4E51-92EF-F3F22A81EA49}" type="datetime1">
              <a:rPr lang="en-US"/>
              <a:pPr>
                <a:defRPr/>
              </a:pPr>
              <a:t>9/1/2010</a:t>
            </a:fld>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F085AE15-41A6-4945-91B3-EBD542272D6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fld id="{CABDEC53-C253-47E4-A903-F96135597437}" type="datetime1">
              <a:rPr lang="en-US"/>
              <a:pPr>
                <a:defRPr/>
              </a:pPr>
              <a:t>9/1/2010</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defRPr>
            </a:lvl1pPr>
          </a:lstStyle>
          <a:p>
            <a:pPr>
              <a:defRPr/>
            </a:pPr>
            <a:fld id="{2E75FB35-013C-4933-A3DD-0982B6E7081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56" r:id="rId1"/>
    <p:sldLayoutId id="2147483957" r:id="rId2"/>
    <p:sldLayoutId id="2147483958" r:id="rId3"/>
    <p:sldLayoutId id="2147483951" r:id="rId4"/>
    <p:sldLayoutId id="2147483959" r:id="rId5"/>
    <p:sldLayoutId id="2147483952" r:id="rId6"/>
    <p:sldLayoutId id="2147483953" r:id="rId7"/>
    <p:sldLayoutId id="2147483960" r:id="rId8"/>
    <p:sldLayoutId id="2147483961" r:id="rId9"/>
    <p:sldLayoutId id="2147483954" r:id="rId10"/>
    <p:sldLayoutId id="2147483955" r:id="rId11"/>
  </p:sldLayoutIdLst>
  <p:hf hdr="0" ftr="0" dt="0"/>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ABED5D"/>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ABED5D"/>
          </a:solidFill>
          <a:latin typeface="Century Gothic" pitchFamily="34" charset="0"/>
        </a:defRPr>
      </a:lvl2pPr>
      <a:lvl3pPr marL="484188" indent="-484188" algn="l" rtl="0" eaLnBrk="0" fontAlgn="base" hangingPunct="0">
        <a:spcBef>
          <a:spcPct val="0"/>
        </a:spcBef>
        <a:spcAft>
          <a:spcPct val="0"/>
        </a:spcAft>
        <a:defRPr sz="4200">
          <a:solidFill>
            <a:srgbClr val="ABED5D"/>
          </a:solidFill>
          <a:latin typeface="Century Gothic" pitchFamily="34" charset="0"/>
        </a:defRPr>
      </a:lvl3pPr>
      <a:lvl4pPr marL="484188" indent="-484188" algn="l" rtl="0" eaLnBrk="0" fontAlgn="base" hangingPunct="0">
        <a:spcBef>
          <a:spcPct val="0"/>
        </a:spcBef>
        <a:spcAft>
          <a:spcPct val="0"/>
        </a:spcAft>
        <a:defRPr sz="4200">
          <a:solidFill>
            <a:srgbClr val="ABED5D"/>
          </a:solidFill>
          <a:latin typeface="Century Gothic" pitchFamily="34" charset="0"/>
        </a:defRPr>
      </a:lvl4pPr>
      <a:lvl5pPr marL="484188" indent="-484188" algn="l" rtl="0" eaLnBrk="0" fontAlgn="base" hangingPunct="0">
        <a:spcBef>
          <a:spcPct val="0"/>
        </a:spcBef>
        <a:spcAft>
          <a:spcPct val="0"/>
        </a:spcAft>
        <a:defRPr sz="4200">
          <a:solidFill>
            <a:srgbClr val="ABED5D"/>
          </a:solidFill>
          <a:latin typeface="Century Gothic" pitchFamily="34" charset="0"/>
        </a:defRPr>
      </a:lvl5pPr>
      <a:lvl6pPr marL="941388" indent="-484188" algn="l" rtl="0" fontAlgn="base">
        <a:spcBef>
          <a:spcPct val="0"/>
        </a:spcBef>
        <a:spcAft>
          <a:spcPct val="0"/>
        </a:spcAft>
        <a:defRPr sz="4200">
          <a:solidFill>
            <a:srgbClr val="ABED5D"/>
          </a:solidFill>
          <a:latin typeface="Century Gothic" pitchFamily="34" charset="0"/>
        </a:defRPr>
      </a:lvl6pPr>
      <a:lvl7pPr marL="1398588" indent="-484188" algn="l" rtl="0" fontAlgn="base">
        <a:spcBef>
          <a:spcPct val="0"/>
        </a:spcBef>
        <a:spcAft>
          <a:spcPct val="0"/>
        </a:spcAft>
        <a:defRPr sz="4200">
          <a:solidFill>
            <a:srgbClr val="ABED5D"/>
          </a:solidFill>
          <a:latin typeface="Century Gothic" pitchFamily="34" charset="0"/>
        </a:defRPr>
      </a:lvl7pPr>
      <a:lvl8pPr marL="1855788" indent="-484188" algn="l" rtl="0" fontAlgn="base">
        <a:spcBef>
          <a:spcPct val="0"/>
        </a:spcBef>
        <a:spcAft>
          <a:spcPct val="0"/>
        </a:spcAft>
        <a:defRPr sz="4200">
          <a:solidFill>
            <a:srgbClr val="ABED5D"/>
          </a:solidFill>
          <a:latin typeface="Century Gothic" pitchFamily="34" charset="0"/>
        </a:defRPr>
      </a:lvl8pPr>
      <a:lvl9pPr marL="2312988" indent="-484188" algn="l" rtl="0" fontAlgn="base">
        <a:spcBef>
          <a:spcPct val="0"/>
        </a:spcBef>
        <a:spcAft>
          <a:spcPct val="0"/>
        </a:spcAft>
        <a:defRPr sz="4200">
          <a:solidFill>
            <a:srgbClr val="ABED5D"/>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B4DA8B"/>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tags" Target="../tags/tag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audio3.wav"/><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audio4.wav"/><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audio5.wav"/><Relationship Id="rId1"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audio" Target="../media/audio6.wav"/><Relationship Id="rId1" Type="http://schemas.openxmlformats.org/officeDocument/2006/relationships/tags" Target="../tags/tag6.xml"/><Relationship Id="rId6" Type="http://schemas.openxmlformats.org/officeDocument/2006/relationships/image" Target="../media/image11.jpeg"/><Relationship Id="rId5" Type="http://schemas.openxmlformats.org/officeDocument/2006/relationships/image" Target="../media/image3.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audio" Target="../media/audio7.wav"/><Relationship Id="rId1" Type="http://schemas.openxmlformats.org/officeDocument/2006/relationships/tags" Target="../tags/tag7.xml"/><Relationship Id="rId6" Type="http://schemas.openxmlformats.org/officeDocument/2006/relationships/image" Target="../media/image11.jpeg"/><Relationship Id="rId5" Type="http://schemas.openxmlformats.org/officeDocument/2006/relationships/image" Target="../media/image3.jpe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indent="0" eaLnBrk="1" fontAlgn="auto" hangingPunct="1">
              <a:spcAft>
                <a:spcPts val="0"/>
              </a:spcAft>
              <a:defRPr/>
            </a:pPr>
            <a:r>
              <a:rPr lang="en-US" sz="3300" b="1" dirty="0" smtClean="0">
                <a:ln w="6350">
                  <a:noFill/>
                </a:ln>
                <a:solidFill>
                  <a:schemeClr val="bg2">
                    <a:lumMod val="60000"/>
                    <a:lumOff val="40000"/>
                  </a:schemeClr>
                </a:solidFill>
                <a:effectLst>
                  <a:outerShdw blurRad="38100" dist="38100" dir="2700000" algn="tl">
                    <a:srgbClr val="000000">
                      <a:alpha val="43137"/>
                    </a:srgbClr>
                  </a:outerShdw>
                </a:effectLst>
                <a:latin typeface="Gill Sans MT" pitchFamily="34" charset="0"/>
              </a:rPr>
              <a:t>Diversity &amp; Perspectives</a:t>
            </a:r>
            <a:endParaRPr lang="en-US" sz="3300" b="1" dirty="0">
              <a:ln w="6350">
                <a:noFill/>
              </a:ln>
              <a:solidFill>
                <a:schemeClr val="bg2">
                  <a:lumMod val="60000"/>
                  <a:lumOff val="40000"/>
                </a:schemeClr>
              </a:solidFill>
              <a:effectLst>
                <a:outerShdw blurRad="38100" dist="38100" dir="2700000" algn="tl">
                  <a:srgbClr val="000000">
                    <a:alpha val="43137"/>
                  </a:srgbClr>
                </a:outerShdw>
              </a:effectLst>
              <a:latin typeface="Gill Sans MT" pitchFamily="34" charset="0"/>
            </a:endParaRPr>
          </a:p>
        </p:txBody>
      </p:sp>
      <p:pic>
        <p:nvPicPr>
          <p:cNvPr id="1032" name="Picture 8" descr="C:\Users\thowie\AppData\Local\Microsoft\Windows\Temporary Internet Files\Content.IE5\RSXK3COK\MPj04306420000[1].jpg"/>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1752600" y="1219200"/>
            <a:ext cx="6477000" cy="4724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advTm="1794">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85800"/>
            <a:ext cx="9144000" cy="914400"/>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blipFill>
                <a:blip r:embed="rId5"/>
                <a:tile tx="0" ty="0" sx="100000" sy="100000" flip="none" algn="tl"/>
              </a:blipFill>
            </a:endParaRPr>
          </a:p>
        </p:txBody>
      </p:sp>
      <p:sp>
        <p:nvSpPr>
          <p:cNvPr id="8" name="Rectangle 2"/>
          <p:cNvSpPr txBox="1">
            <a:spLocks noRot="1" noChangeArrowheads="1"/>
          </p:cNvSpPr>
          <p:nvPr/>
        </p:nvSpPr>
        <p:spPr>
          <a:xfrm>
            <a:off x="-76200" y="457200"/>
            <a:ext cx="9144000" cy="914400"/>
          </a:xfrm>
          <a:prstGeom prst="rect">
            <a:avLst/>
          </a:prstGeom>
        </p:spPr>
        <p:txBody>
          <a:bodyPr>
            <a:noAutofit/>
          </a:bodyPr>
          <a:lstStyle/>
          <a:p>
            <a:pPr marL="484632" marR="0" lvl="0" indent="0" defTabSz="914400" rtl="0" eaLnBrk="1" fontAlgn="auto" latinLnBrk="0" hangingPunct="1">
              <a:lnSpc>
                <a:spcPct val="100000"/>
              </a:lnSpc>
              <a:spcBef>
                <a:spcPct val="0"/>
              </a:spcBef>
              <a:spcAft>
                <a:spcPts val="0"/>
              </a:spcAft>
              <a:buClrTx/>
              <a:buSzTx/>
              <a:buFontTx/>
              <a:buNone/>
              <a:tabLst/>
              <a:defRPr/>
            </a:pPr>
            <a:r>
              <a:rPr lang="en-US" sz="4400" b="1" dirty="0" smtClean="0">
                <a:ln w="6350">
                  <a:no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rPr>
              <a:t>DIVERSITY &amp;</a:t>
            </a:r>
            <a:br>
              <a:rPr lang="en-US" sz="4400" b="1" dirty="0" smtClean="0">
                <a:ln w="6350">
                  <a:no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rPr>
            </a:br>
            <a:r>
              <a:rPr lang="en-US" sz="4400" b="1" dirty="0" smtClean="0">
                <a:ln w="6350">
                  <a:no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rPr>
              <a:t>PERSPECTIVES</a:t>
            </a:r>
            <a:endParaRPr kumimoji="0" lang="en-US" sz="4400" b="1" i="0" u="none" strike="noStrike" kern="1200" cap="none" spc="0" normalizeH="0" baseline="0" noProof="0" dirty="0" smtClean="0">
              <a:ln w="6350">
                <a:noFill/>
              </a:ln>
              <a:solidFill>
                <a:schemeClr val="bg2">
                  <a:lumMod val="60000"/>
                  <a:lumOff val="40000"/>
                </a:schemeClr>
              </a:solidFill>
              <a:effectLst>
                <a:outerShdw blurRad="26000" dist="26000" dir="14500000" algn="tl" rotWithShape="0">
                  <a:srgbClr val="000000">
                    <a:alpha val="40000"/>
                  </a:srgbClr>
                </a:outerShdw>
              </a:effectLst>
              <a:uLnTx/>
              <a:uFillTx/>
              <a:latin typeface="Gill Sans MT" pitchFamily="34" charset="0"/>
              <a:ea typeface="+mj-ea"/>
              <a:cs typeface="+mj-cs"/>
            </a:endParaRPr>
          </a:p>
        </p:txBody>
      </p:sp>
      <p:sp>
        <p:nvSpPr>
          <p:cNvPr id="9" name="Rectangle 3"/>
          <p:cNvSpPr txBox="1">
            <a:spLocks noRot="1" noChangeArrowheads="1"/>
          </p:cNvSpPr>
          <p:nvPr/>
        </p:nvSpPr>
        <p:spPr bwMode="auto">
          <a:xfrm>
            <a:off x="4038600" y="1828801"/>
            <a:ext cx="86868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57200" eaLnBrk="1" hangingPunct="1">
              <a:lnSpc>
                <a:spcPct val="150000"/>
              </a:lnSpc>
              <a:buSzPct val="90000"/>
              <a:buFont typeface="Courier New" pitchFamily="49" charset="0"/>
              <a:buChar char="o"/>
            </a:pPr>
            <a:r>
              <a:rPr lang="en-US" sz="3600" dirty="0" smtClean="0">
                <a:latin typeface="Gill Sans MT" pitchFamily="34" charset="0"/>
              </a:rPr>
              <a:t>Others’ opinions</a:t>
            </a:r>
          </a:p>
          <a:p>
            <a:pPr indent="457200" eaLnBrk="1" hangingPunct="1">
              <a:lnSpc>
                <a:spcPct val="150000"/>
              </a:lnSpc>
              <a:buSzPct val="90000"/>
              <a:buFont typeface="Courier New" pitchFamily="49" charset="0"/>
              <a:buChar char="o"/>
            </a:pPr>
            <a:r>
              <a:rPr lang="en-US" sz="3600" dirty="0" smtClean="0">
                <a:latin typeface="Gill Sans MT" pitchFamily="34" charset="0"/>
              </a:rPr>
              <a:t>Be patient </a:t>
            </a:r>
          </a:p>
          <a:p>
            <a:pPr indent="457200" eaLnBrk="1" hangingPunct="1">
              <a:lnSpc>
                <a:spcPct val="150000"/>
              </a:lnSpc>
              <a:buSzPct val="90000"/>
              <a:buFont typeface="Courier New" pitchFamily="49" charset="0"/>
              <a:buChar char="o"/>
            </a:pPr>
            <a:r>
              <a:rPr lang="en-US" sz="3600" dirty="0" smtClean="0">
                <a:latin typeface="Gill Sans MT" pitchFamily="34" charset="0"/>
              </a:rPr>
              <a:t>Cultural differences</a:t>
            </a:r>
          </a:p>
          <a:p>
            <a:pPr indent="457200" eaLnBrk="1" hangingPunct="1">
              <a:lnSpc>
                <a:spcPct val="150000"/>
              </a:lnSpc>
              <a:buSzPct val="90000"/>
              <a:buFont typeface="Courier New" pitchFamily="49" charset="0"/>
              <a:buChar char="o"/>
            </a:pPr>
            <a:r>
              <a:rPr lang="en-US" sz="3600" dirty="0" smtClean="0">
                <a:latin typeface="Gill Sans MT" pitchFamily="34" charset="0"/>
              </a:rPr>
              <a:t>Language barriers </a:t>
            </a:r>
          </a:p>
          <a:p>
            <a:pPr indent="457200" eaLnBrk="1" hangingPunct="1">
              <a:lnSpc>
                <a:spcPct val="150000"/>
              </a:lnSpc>
              <a:buSzPct val="90000"/>
              <a:buFont typeface="Courier New" pitchFamily="49" charset="0"/>
              <a:buChar char="o"/>
            </a:pPr>
            <a:r>
              <a:rPr lang="en-US" sz="3600" dirty="0" smtClean="0">
                <a:latin typeface="Gill Sans MT" pitchFamily="34" charset="0"/>
              </a:rPr>
              <a:t>Colloquialisms</a:t>
            </a:r>
          </a:p>
        </p:txBody>
      </p:sp>
      <p:pic>
        <p:nvPicPr>
          <p:cNvPr id="2051" name="Picture 3" descr="C:\Users\thowie\AppData\Local\Microsoft\Windows\Temporary Internet Files\Content.IE5\X9SHX8GH\MPj04393790000[1].jpg"/>
          <p:cNvPicPr>
            <a:picLocks noChangeAspect="1" noChangeArrowheads="1"/>
          </p:cNvPicPr>
          <p:nvPr/>
        </p:nvPicPr>
        <p:blipFill>
          <a:blip r:embed="rId6" cstate="print">
            <a:duotone>
              <a:prstClr val="black"/>
              <a:schemeClr val="tx2">
                <a:tint val="45000"/>
                <a:satMod val="400000"/>
              </a:schemeClr>
            </a:duotone>
          </a:blip>
          <a:srcRect t="28571"/>
          <a:stretch>
            <a:fillRect/>
          </a:stretch>
        </p:blipFill>
        <p:spPr bwMode="auto">
          <a:xfrm>
            <a:off x="533400" y="2286000"/>
            <a:ext cx="3142691" cy="3352800"/>
          </a:xfrm>
          <a:prstGeom prst="rect">
            <a:avLst/>
          </a:prstGeom>
          <a:ln>
            <a:noFill/>
          </a:ln>
          <a:effectLst>
            <a:outerShdw blurRad="292100" dist="139700" dir="2700000" algn="tl" rotWithShape="0">
              <a:srgbClr val="333333">
                <a:alpha val="65000"/>
              </a:srgbClr>
            </a:outerShdw>
          </a:effectLst>
        </p:spPr>
      </p:pic>
      <p:pic>
        <p:nvPicPr>
          <p:cNvPr id="6" name="Diversity and Perspectives 1.wav">
            <a:hlinkClick r:id="" action="ppaction://media"/>
          </p:cNvPr>
          <p:cNvPicPr>
            <a:picLocks noRot="1" noChangeAspect="1"/>
          </p:cNvPicPr>
          <p:nvPr>
            <a:wavAudioFile r:embed="rId2" name="Diversity and Perspectives 1.wav"/>
          </p:nvPr>
        </p:nvPicPr>
        <p:blipFill>
          <a:blip r:embed="rId7" cstate="print"/>
          <a:stretch>
            <a:fillRect/>
          </a:stretch>
        </p:blipFill>
        <p:spPr>
          <a:xfrm>
            <a:off x="4419600" y="3276600"/>
            <a:ext cx="304800" cy="304800"/>
          </a:xfrm>
          <a:prstGeom prst="rect">
            <a:avLst/>
          </a:prstGeom>
        </p:spPr>
      </p:pic>
    </p:spTree>
    <p:custDataLst>
      <p:tags r:id="rId1"/>
    </p:custDataLst>
  </p:cSld>
  <p:clrMapOvr>
    <a:masterClrMapping/>
  </p:clrMapOvr>
  <p:transition advTm="182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20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20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0"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85800"/>
            <a:ext cx="9144000" cy="914400"/>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blipFill>
                <a:blip r:embed="rId5"/>
                <a:tile tx="0" ty="0" sx="100000" sy="100000" flip="none" algn="tl"/>
              </a:blipFill>
            </a:endParaRPr>
          </a:p>
        </p:txBody>
      </p:sp>
      <p:sp>
        <p:nvSpPr>
          <p:cNvPr id="9" name="Rectangle 3"/>
          <p:cNvSpPr txBox="1">
            <a:spLocks noRot="1" noChangeArrowheads="1"/>
          </p:cNvSpPr>
          <p:nvPr/>
        </p:nvSpPr>
        <p:spPr bwMode="auto">
          <a:xfrm>
            <a:off x="609600" y="2590800"/>
            <a:ext cx="8686800" cy="3048000"/>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p>
            <a:pPr indent="457200" eaLnBrk="1" hangingPunct="1">
              <a:lnSpc>
                <a:spcPct val="150000"/>
              </a:lnSpc>
              <a:buSzPct val="91000"/>
              <a:buFont typeface="Courier New" pitchFamily="49" charset="0"/>
              <a:buChar char="o"/>
            </a:pPr>
            <a:r>
              <a:rPr lang="en-US" sz="3600" dirty="0" smtClean="0">
                <a:latin typeface="Gill Sans MT" pitchFamily="34" charset="0"/>
              </a:rPr>
              <a:t>Customs </a:t>
            </a:r>
          </a:p>
          <a:p>
            <a:pPr indent="457200" eaLnBrk="1" hangingPunct="1">
              <a:lnSpc>
                <a:spcPct val="150000"/>
              </a:lnSpc>
              <a:buSzPct val="91000"/>
              <a:buFont typeface="Courier New" pitchFamily="49" charset="0"/>
              <a:buChar char="o"/>
            </a:pPr>
            <a:r>
              <a:rPr lang="en-US" sz="3600" dirty="0" smtClean="0">
                <a:latin typeface="Gill Sans MT" pitchFamily="34" charset="0"/>
              </a:rPr>
              <a:t>Culture</a:t>
            </a:r>
          </a:p>
          <a:p>
            <a:pPr indent="457200" eaLnBrk="1" hangingPunct="1">
              <a:lnSpc>
                <a:spcPct val="150000"/>
              </a:lnSpc>
              <a:buSzPct val="91000"/>
              <a:buFont typeface="Courier New" pitchFamily="49" charset="0"/>
              <a:buChar char="o"/>
            </a:pPr>
            <a:r>
              <a:rPr lang="en-US" sz="3600" dirty="0" smtClean="0">
                <a:latin typeface="Gill Sans MT" pitchFamily="34" charset="0"/>
              </a:rPr>
              <a:t>Experiences</a:t>
            </a:r>
          </a:p>
          <a:p>
            <a:pPr indent="457200" eaLnBrk="1" hangingPunct="1">
              <a:lnSpc>
                <a:spcPct val="150000"/>
              </a:lnSpc>
              <a:buSzPct val="91000"/>
              <a:buFont typeface="Courier New" pitchFamily="49" charset="0"/>
              <a:buChar char="o"/>
            </a:pPr>
            <a:r>
              <a:rPr lang="en-US" sz="3600" dirty="0" smtClean="0">
                <a:latin typeface="Gill Sans MT" pitchFamily="34" charset="0"/>
              </a:rPr>
              <a:t>Cultural heritage</a:t>
            </a:r>
          </a:p>
          <a:p>
            <a:pPr indent="457200" eaLnBrk="1" hangingPunct="1">
              <a:lnSpc>
                <a:spcPct val="150000"/>
              </a:lnSpc>
              <a:buSzPct val="91000"/>
              <a:buFont typeface="Courier New" pitchFamily="49" charset="0"/>
              <a:buChar char="o"/>
            </a:pPr>
            <a:r>
              <a:rPr lang="en-US" sz="3600" dirty="0" smtClean="0">
                <a:latin typeface="Gill Sans MT" pitchFamily="34" charset="0"/>
              </a:rPr>
              <a:t>Religious beliefs</a:t>
            </a:r>
          </a:p>
        </p:txBody>
      </p:sp>
      <p:sp>
        <p:nvSpPr>
          <p:cNvPr id="10" name="Rectangle 2"/>
          <p:cNvSpPr txBox="1">
            <a:spLocks noRot="1" noChangeArrowheads="1"/>
          </p:cNvSpPr>
          <p:nvPr/>
        </p:nvSpPr>
        <p:spPr>
          <a:xfrm>
            <a:off x="-76200" y="457200"/>
            <a:ext cx="9144000" cy="914400"/>
          </a:xfrm>
          <a:prstGeom prst="rect">
            <a:avLst/>
          </a:prstGeom>
        </p:spPr>
        <p:txBody>
          <a:bodyPr>
            <a:noAutofit/>
          </a:bodyPr>
          <a:lstStyle/>
          <a:p>
            <a:pPr marL="484632" marR="0" lvl="0" indent="0" defTabSz="914400" rtl="0" eaLnBrk="1" fontAlgn="auto" latinLnBrk="0" hangingPunct="1">
              <a:lnSpc>
                <a:spcPct val="100000"/>
              </a:lnSpc>
              <a:spcBef>
                <a:spcPct val="0"/>
              </a:spcBef>
              <a:spcAft>
                <a:spcPts val="0"/>
              </a:spcAft>
              <a:buClrTx/>
              <a:buSzTx/>
              <a:buFontTx/>
              <a:buNone/>
              <a:tabLst/>
              <a:defRPr/>
            </a:pPr>
            <a:r>
              <a:rPr lang="en-US" sz="4400" b="1" dirty="0" smtClean="0">
                <a:ln w="6350">
                  <a:no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rPr>
              <a:t>DIVERSITY &amp;</a:t>
            </a:r>
            <a:br>
              <a:rPr lang="en-US" sz="4400" b="1" dirty="0" smtClean="0">
                <a:ln w="6350">
                  <a:no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rPr>
            </a:br>
            <a:r>
              <a:rPr lang="en-US" sz="4400" b="1" dirty="0" smtClean="0">
                <a:ln w="6350">
                  <a:no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rPr>
              <a:t>PERSPECTIVES</a:t>
            </a:r>
            <a:endParaRPr kumimoji="0" lang="en-US" sz="4400" b="1" i="0" u="none" strike="noStrike" kern="1200" cap="none" spc="0" normalizeH="0" baseline="0" noProof="0" dirty="0" smtClean="0">
              <a:ln w="6350">
                <a:noFill/>
              </a:ln>
              <a:solidFill>
                <a:schemeClr val="bg2">
                  <a:lumMod val="60000"/>
                  <a:lumOff val="40000"/>
                </a:schemeClr>
              </a:solidFill>
              <a:effectLst>
                <a:outerShdw blurRad="26000" dist="26000" dir="14500000" algn="tl" rotWithShape="0">
                  <a:srgbClr val="000000">
                    <a:alpha val="40000"/>
                  </a:srgbClr>
                </a:outerShdw>
              </a:effectLst>
              <a:uLnTx/>
              <a:uFillTx/>
              <a:latin typeface="Gill Sans MT" pitchFamily="34" charset="0"/>
              <a:ea typeface="+mj-ea"/>
              <a:cs typeface="+mj-cs"/>
            </a:endParaRPr>
          </a:p>
        </p:txBody>
      </p:sp>
      <p:pic>
        <p:nvPicPr>
          <p:cNvPr id="11" name="Picture 10" descr="j0438929.jpg"/>
          <p:cNvPicPr>
            <a:picLocks noChangeAspect="1"/>
          </p:cNvPicPr>
          <p:nvPr/>
        </p:nvPicPr>
        <p:blipFill>
          <a:blip r:embed="rId6" cstate="print"/>
          <a:stretch>
            <a:fillRect/>
          </a:stretch>
        </p:blipFill>
        <p:spPr>
          <a:xfrm>
            <a:off x="5562600" y="304800"/>
            <a:ext cx="2743200" cy="1831413"/>
          </a:xfrm>
          <a:prstGeom prst="rect">
            <a:avLst/>
          </a:prstGeom>
          <a:ln>
            <a:noFill/>
          </a:ln>
          <a:effectLst>
            <a:outerShdw blurRad="292100" dist="139700" dir="2700000" algn="tl" rotWithShape="0">
              <a:srgbClr val="333333">
                <a:alpha val="65000"/>
              </a:srgbClr>
            </a:outerShdw>
          </a:effectLst>
        </p:spPr>
      </p:pic>
      <p:pic>
        <p:nvPicPr>
          <p:cNvPr id="6" name="Diversity and Perspectives 2.wav">
            <a:hlinkClick r:id="" action="ppaction://media"/>
          </p:cNvPr>
          <p:cNvPicPr>
            <a:picLocks noRot="1" noChangeAspect="1"/>
          </p:cNvPicPr>
          <p:nvPr>
            <a:wavAudioFile r:embed="rId2" name="Diversity and Perspectives 2.wav"/>
          </p:nvPr>
        </p:nvPicPr>
        <p:blipFill>
          <a:blip r:embed="rId7" cstate="print"/>
          <a:stretch>
            <a:fillRect/>
          </a:stretch>
        </p:blipFill>
        <p:spPr>
          <a:xfrm>
            <a:off x="4419600" y="3276600"/>
            <a:ext cx="304800" cy="304800"/>
          </a:xfrm>
          <a:prstGeom prst="rect">
            <a:avLst/>
          </a:prstGeom>
        </p:spPr>
      </p:pic>
    </p:spTree>
    <p:custDataLst>
      <p:tags r:id="rId1"/>
    </p:custDataLst>
  </p:cSld>
  <p:clrMapOvr>
    <a:masterClrMapping/>
  </p:clrMapOvr>
  <p:transition advTm="170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20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2000"/>
                                        <p:tgtEl>
                                          <p:spTgt spid="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2000"/>
                                        <p:tgtEl>
                                          <p:spTgt spid="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Effect transition="in" filter="fade">
                                      <p:cBhvr>
                                        <p:cTn id="29" dur="2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0"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Rot="1" noChangeArrowheads="1"/>
          </p:cNvSpPr>
          <p:nvPr/>
        </p:nvSpPr>
        <p:spPr>
          <a:xfrm>
            <a:off x="-381000" y="1020762"/>
            <a:ext cx="8229600" cy="503238"/>
          </a:xfrm>
          <a:prstGeom prst="rect">
            <a:avLst/>
          </a:prstGeom>
        </p:spPr>
        <p:txBody>
          <a:bodyPr anchor="ctr"/>
          <a:lstStyle/>
          <a:p>
            <a:pPr marL="484632" algn="r" fontAlgn="auto">
              <a:spcAft>
                <a:spcPts val="0"/>
              </a:spcAft>
              <a:defRPr/>
            </a:pPr>
            <a:r>
              <a:rPr lang="en-US" sz="2400" b="1" dirty="0" smtClean="0">
                <a:ln w="6350">
                  <a:no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rPr>
              <a:t>DIVERSITY &amp; PERSPECTIVES</a:t>
            </a:r>
            <a:br>
              <a:rPr lang="en-US" sz="2400" b="1" dirty="0" smtClean="0">
                <a:ln w="6350">
                  <a:no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rPr>
            </a:br>
            <a:endParaRPr lang="en-US" sz="4400" b="1" dirty="0">
              <a:ln w="6350">
                <a:no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endParaRPr>
          </a:p>
        </p:txBody>
      </p:sp>
      <p:sp>
        <p:nvSpPr>
          <p:cNvPr id="7" name="Rectangle 3"/>
          <p:cNvSpPr txBox="1">
            <a:spLocks noRot="1" noChangeArrowheads="1"/>
          </p:cNvSpPr>
          <p:nvPr/>
        </p:nvSpPr>
        <p:spPr bwMode="auto">
          <a:xfrm>
            <a:off x="457200" y="1447800"/>
            <a:ext cx="8686800" cy="2709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57200" eaLnBrk="1" hangingPunct="1">
              <a:lnSpc>
                <a:spcPct val="150000"/>
              </a:lnSpc>
              <a:buSzPct val="91000"/>
              <a:buFont typeface="Courier New" pitchFamily="49" charset="0"/>
              <a:buChar char="o"/>
            </a:pPr>
            <a:r>
              <a:rPr lang="en-US" sz="3600" dirty="0" smtClean="0">
                <a:latin typeface="Gill Sans MT" pitchFamily="34" charset="0"/>
              </a:rPr>
              <a:t>Negotiating methods </a:t>
            </a:r>
          </a:p>
          <a:p>
            <a:pPr indent="457200" eaLnBrk="1" hangingPunct="1">
              <a:lnSpc>
                <a:spcPct val="150000"/>
              </a:lnSpc>
              <a:buSzPct val="91000"/>
              <a:buFont typeface="Courier New" pitchFamily="49" charset="0"/>
              <a:buChar char="o"/>
            </a:pPr>
            <a:r>
              <a:rPr lang="en-US" sz="3600" dirty="0" smtClean="0">
                <a:latin typeface="Gill Sans MT" pitchFamily="34" charset="0"/>
              </a:rPr>
              <a:t>Personality types</a:t>
            </a:r>
          </a:p>
          <a:p>
            <a:pPr indent="457200" eaLnBrk="1" hangingPunct="1">
              <a:lnSpc>
                <a:spcPct val="150000"/>
              </a:lnSpc>
              <a:buSzPct val="91000"/>
              <a:buFont typeface="Courier New" pitchFamily="49" charset="0"/>
              <a:buChar char="o"/>
            </a:pPr>
            <a:r>
              <a:rPr lang="en-US" sz="3600" dirty="0" smtClean="0">
                <a:latin typeface="Gill Sans MT" pitchFamily="34" charset="0"/>
              </a:rPr>
              <a:t>Local customs</a:t>
            </a:r>
          </a:p>
          <a:p>
            <a:pPr indent="457200" eaLnBrk="1" hangingPunct="1">
              <a:lnSpc>
                <a:spcPct val="150000"/>
              </a:lnSpc>
              <a:buSzPct val="91000"/>
              <a:buFont typeface="Courier New" pitchFamily="49" charset="0"/>
              <a:buChar char="o"/>
            </a:pPr>
            <a:r>
              <a:rPr lang="en-US" sz="3600" dirty="0" smtClean="0">
                <a:latin typeface="Gill Sans MT" pitchFamily="34" charset="0"/>
              </a:rPr>
              <a:t>Comfortable, informed and valued</a:t>
            </a:r>
          </a:p>
          <a:p>
            <a:pPr indent="457200" eaLnBrk="1" hangingPunct="1">
              <a:lnSpc>
                <a:spcPct val="150000"/>
              </a:lnSpc>
              <a:buClr>
                <a:schemeClr val="tx1"/>
              </a:buClr>
              <a:buSzPct val="91000"/>
              <a:buFont typeface="Courier New" pitchFamily="49" charset="0"/>
              <a:buChar char="o"/>
            </a:pPr>
            <a:endParaRPr kumimoji="0" lang="en-US" sz="3300" b="0" i="0" u="none" strike="noStrike" kern="1200" cap="none" spc="0" normalizeH="0" baseline="0" noProof="0" dirty="0" smtClean="0">
              <a:ln>
                <a:noFill/>
              </a:ln>
              <a:solidFill>
                <a:schemeClr val="tx1">
                  <a:lumMod val="85000"/>
                </a:schemeClr>
              </a:solidFill>
              <a:effectLst/>
              <a:uLnTx/>
              <a:uFillTx/>
              <a:latin typeface="Gill Sans MT" pitchFamily="34" charset="0"/>
              <a:cs typeface="+mn-cs"/>
            </a:endParaRPr>
          </a:p>
        </p:txBody>
      </p:sp>
      <p:pic>
        <p:nvPicPr>
          <p:cNvPr id="4" name="Diversity and Perspectives 3.wav">
            <a:hlinkClick r:id="" action="ppaction://media"/>
          </p:cNvPr>
          <p:cNvPicPr>
            <a:picLocks noRot="1" noChangeAspect="1"/>
          </p:cNvPicPr>
          <p:nvPr>
            <a:wavAudioFile r:embed="rId2" name="Diversity and Perspectives 3.wav"/>
          </p:nvPr>
        </p:nvPicPr>
        <p:blipFill>
          <a:blip r:embed="rId5" cstate="print"/>
          <a:stretch>
            <a:fillRect/>
          </a:stretch>
        </p:blipFill>
        <p:spPr>
          <a:xfrm>
            <a:off x="4419600" y="3276600"/>
            <a:ext cx="304800" cy="304800"/>
          </a:xfrm>
          <a:prstGeom prst="rect">
            <a:avLst/>
          </a:prstGeom>
        </p:spPr>
      </p:pic>
    </p:spTree>
    <p:custDataLst>
      <p:tags r:id="rId1"/>
    </p:custDataLst>
  </p:cSld>
  <p:clrMapOvr>
    <a:masterClrMapping/>
  </p:clrMapOvr>
  <p:transition advTm="171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4"/>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20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2000"/>
                                        <p:tgtEl>
                                          <p:spTgt spid="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5"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Rot="1" noChangeArrowheads="1"/>
          </p:cNvSpPr>
          <p:nvPr/>
        </p:nvSpPr>
        <p:spPr>
          <a:xfrm>
            <a:off x="-381000" y="1020762"/>
            <a:ext cx="8229600" cy="503238"/>
          </a:xfrm>
          <a:prstGeom prst="rect">
            <a:avLst/>
          </a:prstGeom>
        </p:spPr>
        <p:txBody>
          <a:bodyPr anchor="ctr"/>
          <a:lstStyle/>
          <a:p>
            <a:pPr marL="484632" algn="r" fontAlgn="auto">
              <a:spcAft>
                <a:spcPts val="0"/>
              </a:spcAft>
              <a:defRPr/>
            </a:pPr>
            <a:r>
              <a:rPr lang="en-US" sz="2400" b="1" dirty="0" smtClean="0">
                <a:ln w="6350">
                  <a:no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rPr>
              <a:t>DIVERSITY &amp; PERSPECTIVES</a:t>
            </a:r>
            <a:br>
              <a:rPr lang="en-US" sz="2400" b="1" dirty="0" smtClean="0">
                <a:ln w="6350">
                  <a:no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rPr>
            </a:br>
            <a:endParaRPr lang="en-US" sz="4400" b="1" dirty="0">
              <a:ln w="6350">
                <a:no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endParaRPr>
          </a:p>
        </p:txBody>
      </p:sp>
      <p:sp>
        <p:nvSpPr>
          <p:cNvPr id="7" name="Rectangle 3"/>
          <p:cNvSpPr txBox="1">
            <a:spLocks noRot="1" noChangeArrowheads="1"/>
          </p:cNvSpPr>
          <p:nvPr/>
        </p:nvSpPr>
        <p:spPr bwMode="auto">
          <a:xfrm>
            <a:off x="457200" y="1447800"/>
            <a:ext cx="8686800" cy="2709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57200" eaLnBrk="1" hangingPunct="1">
              <a:lnSpc>
                <a:spcPct val="200000"/>
              </a:lnSpc>
              <a:buSzPct val="91000"/>
              <a:buFont typeface="Courier New" pitchFamily="49" charset="0"/>
              <a:buChar char="o"/>
            </a:pPr>
            <a:r>
              <a:rPr lang="en-US" sz="3600" dirty="0" smtClean="0">
                <a:latin typeface="Gill Sans MT" pitchFamily="34" charset="0"/>
              </a:rPr>
              <a:t>Ask about preferences </a:t>
            </a:r>
          </a:p>
          <a:p>
            <a:pPr indent="457200" eaLnBrk="1" hangingPunct="1">
              <a:lnSpc>
                <a:spcPct val="200000"/>
              </a:lnSpc>
              <a:buSzPct val="91000"/>
              <a:buFont typeface="Courier New" pitchFamily="49" charset="0"/>
              <a:buChar char="o"/>
            </a:pPr>
            <a:r>
              <a:rPr lang="en-US" sz="3600" dirty="0" smtClean="0">
                <a:latin typeface="Gill Sans MT" pitchFamily="34" charset="0"/>
              </a:rPr>
              <a:t>Time </a:t>
            </a:r>
          </a:p>
          <a:p>
            <a:pPr indent="457200" eaLnBrk="1" hangingPunct="1">
              <a:lnSpc>
                <a:spcPct val="200000"/>
              </a:lnSpc>
              <a:buSzPct val="91000"/>
              <a:buFont typeface="Courier New" pitchFamily="49" charset="0"/>
              <a:buChar char="o"/>
            </a:pPr>
            <a:r>
              <a:rPr lang="en-US" sz="3600" dirty="0" smtClean="0">
                <a:latin typeface="Gill Sans MT" pitchFamily="34" charset="0"/>
              </a:rPr>
              <a:t>Priorities</a:t>
            </a:r>
          </a:p>
        </p:txBody>
      </p:sp>
      <p:pic>
        <p:nvPicPr>
          <p:cNvPr id="4" name="Picture 3" descr="j0430829.jpg"/>
          <p:cNvPicPr>
            <a:picLocks noChangeAspect="1"/>
          </p:cNvPicPr>
          <p:nvPr/>
        </p:nvPicPr>
        <p:blipFill>
          <a:blip r:embed="rId5" cstate="print">
            <a:duotone>
              <a:prstClr val="black"/>
              <a:schemeClr val="tx2">
                <a:tint val="45000"/>
                <a:satMod val="400000"/>
              </a:schemeClr>
            </a:duotone>
          </a:blip>
          <a:stretch>
            <a:fillRect/>
          </a:stretch>
        </p:blipFill>
        <p:spPr>
          <a:xfrm>
            <a:off x="4648199" y="3505200"/>
            <a:ext cx="3323789" cy="2209800"/>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pic>
        <p:nvPicPr>
          <p:cNvPr id="5" name="Diversity and Perspectives 4.wav">
            <a:hlinkClick r:id="" action="ppaction://media"/>
          </p:cNvPr>
          <p:cNvPicPr>
            <a:picLocks noRot="1" noChangeAspect="1"/>
          </p:cNvPicPr>
          <p:nvPr>
            <a:wavAudioFile r:embed="rId2" name="Diversity and Perspectives 4.wav"/>
          </p:nvPr>
        </p:nvPicPr>
        <p:blipFill>
          <a:blip r:embed="rId6" cstate="print"/>
          <a:stretch>
            <a:fillRect/>
          </a:stretch>
        </p:blipFill>
        <p:spPr>
          <a:xfrm>
            <a:off x="4419600" y="3276600"/>
            <a:ext cx="304800" cy="304800"/>
          </a:xfrm>
          <a:prstGeom prst="rect">
            <a:avLst/>
          </a:prstGeom>
        </p:spPr>
      </p:pic>
    </p:spTree>
    <p:custDataLst>
      <p:tags r:id="rId1"/>
    </p:custDataLst>
  </p:cSld>
  <p:clrMapOvr>
    <a:masterClrMapping/>
  </p:clrMapOvr>
  <p:transition advTm="1655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5"/>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20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0"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85800"/>
            <a:ext cx="9144000" cy="914400"/>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blipFill>
                <a:blip r:embed="rId5"/>
                <a:tile tx="0" ty="0" sx="100000" sy="100000" flip="none" algn="tl"/>
              </a:blipFill>
            </a:endParaRPr>
          </a:p>
        </p:txBody>
      </p:sp>
      <p:sp>
        <p:nvSpPr>
          <p:cNvPr id="8" name="Rectangle 2"/>
          <p:cNvSpPr txBox="1">
            <a:spLocks noRot="1" noChangeArrowheads="1"/>
          </p:cNvSpPr>
          <p:nvPr/>
        </p:nvSpPr>
        <p:spPr>
          <a:xfrm>
            <a:off x="-76200" y="762000"/>
            <a:ext cx="9144000" cy="914400"/>
          </a:xfrm>
          <a:prstGeom prst="rect">
            <a:avLst/>
          </a:prstGeom>
        </p:spPr>
        <p:txBody>
          <a:bodyPr>
            <a:noAutofit/>
          </a:bodyPr>
          <a:lstStyle/>
          <a:p>
            <a:pPr marL="484632" marR="0" lvl="0" indent="0" algn="r" defTabSz="914400" rtl="0" eaLnBrk="1" fontAlgn="auto" latinLnBrk="0" hangingPunct="1">
              <a:lnSpc>
                <a:spcPct val="100000"/>
              </a:lnSpc>
              <a:spcBef>
                <a:spcPct val="0"/>
              </a:spcBef>
              <a:spcAft>
                <a:spcPts val="0"/>
              </a:spcAft>
              <a:buClrTx/>
              <a:buSzTx/>
              <a:buFontTx/>
              <a:buNone/>
              <a:tabLst/>
              <a:defRPr/>
            </a:pPr>
            <a:r>
              <a:rPr lang="en-US" sz="4400" b="1" dirty="0" smtClean="0">
                <a:ln w="6350">
                  <a:no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rPr>
              <a:t>DIVERSITY &amp; PERSPECTIVES</a:t>
            </a:r>
            <a:endParaRPr kumimoji="0" lang="en-US" sz="4400" b="1" i="0" u="none" strike="noStrike" kern="1200" cap="none" spc="0" normalizeH="0" baseline="0" noProof="0" dirty="0" smtClean="0">
              <a:ln w="6350">
                <a:noFill/>
              </a:ln>
              <a:solidFill>
                <a:schemeClr val="bg2">
                  <a:lumMod val="60000"/>
                  <a:lumOff val="40000"/>
                </a:schemeClr>
              </a:solidFill>
              <a:effectLst>
                <a:outerShdw blurRad="26000" dist="26000" dir="14500000" algn="tl" rotWithShape="0">
                  <a:srgbClr val="000000">
                    <a:alpha val="40000"/>
                  </a:srgbClr>
                </a:outerShdw>
              </a:effectLst>
              <a:uLnTx/>
              <a:uFillTx/>
              <a:latin typeface="Gill Sans MT" pitchFamily="34" charset="0"/>
              <a:ea typeface="+mj-ea"/>
              <a:cs typeface="+mj-cs"/>
            </a:endParaRPr>
          </a:p>
        </p:txBody>
      </p:sp>
      <p:sp>
        <p:nvSpPr>
          <p:cNvPr id="9" name="Rectangle 3"/>
          <p:cNvSpPr txBox="1">
            <a:spLocks noRot="1" noChangeArrowheads="1"/>
          </p:cNvSpPr>
          <p:nvPr/>
        </p:nvSpPr>
        <p:spPr bwMode="auto">
          <a:xfrm>
            <a:off x="4038600" y="2209800"/>
            <a:ext cx="86868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457200" eaLnBrk="1" hangingPunct="1">
              <a:lnSpc>
                <a:spcPct val="200000"/>
              </a:lnSpc>
              <a:buSzPct val="91000"/>
              <a:buFont typeface="Courier New" pitchFamily="49" charset="0"/>
              <a:buChar char="o"/>
            </a:pPr>
            <a:r>
              <a:rPr lang="en-US" sz="3600" dirty="0" smtClean="0">
                <a:latin typeface="Gill Sans MT" pitchFamily="34" charset="0"/>
              </a:rPr>
              <a:t>Technology</a:t>
            </a:r>
          </a:p>
          <a:p>
            <a:pPr indent="457200" eaLnBrk="1" hangingPunct="1">
              <a:lnSpc>
                <a:spcPct val="200000"/>
              </a:lnSpc>
              <a:buSzPct val="91000"/>
              <a:buFont typeface="Courier New" pitchFamily="49" charset="0"/>
              <a:buChar char="o"/>
            </a:pPr>
            <a:r>
              <a:rPr lang="en-US" sz="3600" dirty="0" smtClean="0">
                <a:latin typeface="Gill Sans MT" pitchFamily="34" charset="0"/>
              </a:rPr>
              <a:t>Policies/procedures</a:t>
            </a:r>
          </a:p>
        </p:txBody>
      </p:sp>
      <p:pic>
        <p:nvPicPr>
          <p:cNvPr id="3080" name="Picture 8" descr="C:\Users\thowie\AppData\Local\Microsoft\Windows\Temporary Internet Files\Content.IE5\L4GDB25R\MPj04388650000[1].jpg"/>
          <p:cNvPicPr>
            <a:picLocks noChangeAspect="1" noChangeArrowheads="1"/>
          </p:cNvPicPr>
          <p:nvPr/>
        </p:nvPicPr>
        <p:blipFill>
          <a:blip r:embed="rId6" cstate="print">
            <a:duotone>
              <a:prstClr val="black"/>
              <a:schemeClr val="tx2">
                <a:tint val="45000"/>
                <a:satMod val="400000"/>
              </a:schemeClr>
            </a:duotone>
          </a:blip>
          <a:srcRect/>
          <a:stretch>
            <a:fillRect/>
          </a:stretch>
        </p:blipFill>
        <p:spPr bwMode="auto">
          <a:xfrm>
            <a:off x="838200" y="2133600"/>
            <a:ext cx="2895600" cy="2892845"/>
          </a:xfrm>
          <a:prstGeom prst="rect">
            <a:avLst/>
          </a:prstGeom>
          <a:ln>
            <a:noFill/>
          </a:ln>
          <a:effectLst>
            <a:outerShdw blurRad="292100" dist="139700" dir="2700000" algn="tl" rotWithShape="0">
              <a:srgbClr val="333333">
                <a:alpha val="65000"/>
              </a:srgbClr>
            </a:outerShdw>
          </a:effectLst>
        </p:spPr>
      </p:pic>
      <p:pic>
        <p:nvPicPr>
          <p:cNvPr id="6" name="Diversity and Perspectives 5.wav">
            <a:hlinkClick r:id="" action="ppaction://media"/>
          </p:cNvPr>
          <p:cNvPicPr>
            <a:picLocks noRot="1" noChangeAspect="1"/>
          </p:cNvPicPr>
          <p:nvPr>
            <a:wavAudioFile r:embed="rId2" name="Diversity and Perspectives 5.wav"/>
          </p:nvPr>
        </p:nvPicPr>
        <p:blipFill>
          <a:blip r:embed="rId7" cstate="print"/>
          <a:stretch>
            <a:fillRect/>
          </a:stretch>
        </p:blipFill>
        <p:spPr>
          <a:xfrm>
            <a:off x="4419600" y="3276600"/>
            <a:ext cx="304800" cy="304800"/>
          </a:xfrm>
          <a:prstGeom prst="rect">
            <a:avLst/>
          </a:prstGeom>
        </p:spPr>
      </p:pic>
    </p:spTree>
    <p:custDataLst>
      <p:tags r:id="rId1"/>
    </p:custDataLst>
  </p:cSld>
  <p:clrMapOvr>
    <a:masterClrMapping/>
  </p:clrMapOvr>
  <p:transition advTm="113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6"/>
                                        </p:tgtEl>
                                      </p:cBhvr>
                                    </p:cmd>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905000"/>
            <a:ext cx="9144000" cy="685800"/>
          </a:xfrm>
          <a:prstGeom prst="rect">
            <a:avLst/>
          </a:prstGeom>
          <a:solidFill>
            <a:schemeClr val="bg2">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blipFill>
                <a:blip r:embed="rId5"/>
                <a:tile tx="0" ty="0" sx="100000" sy="100000" flip="none" algn="tl"/>
              </a:blipFill>
            </a:endParaRPr>
          </a:p>
        </p:txBody>
      </p:sp>
      <p:sp>
        <p:nvSpPr>
          <p:cNvPr id="9" name="Rectangle 6"/>
          <p:cNvSpPr txBox="1">
            <a:spLocks noGrp="1" noChangeArrowheads="1"/>
          </p:cNvSpPr>
          <p:nvPr/>
        </p:nvSpPr>
        <p:spPr bwMode="auto">
          <a:xfrm>
            <a:off x="6477000" y="6381750"/>
            <a:ext cx="2133600" cy="476250"/>
          </a:xfrm>
          <a:prstGeom prst="rect">
            <a:avLst/>
          </a:prstGeom>
          <a:noFill/>
          <a:ln>
            <a:miter lim="800000"/>
            <a:headEnd/>
            <a:tailEnd/>
          </a:ln>
        </p:spPr>
        <p:txBody>
          <a:bodyPr/>
          <a:lstStyle/>
          <a:p>
            <a:pPr algn="r">
              <a:defRPr/>
            </a:pPr>
            <a:endParaRPr lang="en-US" sz="1400" dirty="0">
              <a:cs typeface="+mn-cs"/>
            </a:endParaRPr>
          </a:p>
        </p:txBody>
      </p:sp>
      <p:sp>
        <p:nvSpPr>
          <p:cNvPr id="10" name="Rectangle 3"/>
          <p:cNvSpPr txBox="1">
            <a:spLocks noRot="1" noChangeArrowheads="1"/>
          </p:cNvSpPr>
          <p:nvPr/>
        </p:nvSpPr>
        <p:spPr bwMode="auto">
          <a:xfrm>
            <a:off x="457200" y="3048000"/>
            <a:ext cx="84582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3600" dirty="0" smtClean="0">
                <a:latin typeface="Gill Sans MT" pitchFamily="34" charset="0"/>
              </a:rPr>
              <a:t>If you have a prospect or client from another culture or country, how should you prepare to work with them effectively and courteously?</a:t>
            </a:r>
            <a:endParaRPr lang="en-US" sz="3300" dirty="0" smtClean="0">
              <a:solidFill>
                <a:schemeClr val="tx1">
                  <a:lumMod val="85000"/>
                </a:schemeClr>
              </a:solidFill>
              <a:latin typeface="Gill Sans MT" pitchFamily="34" charset="0"/>
            </a:endParaRPr>
          </a:p>
        </p:txBody>
      </p:sp>
      <p:sp>
        <p:nvSpPr>
          <p:cNvPr id="11" name="Text Box 5"/>
          <p:cNvSpPr txBox="1">
            <a:spLocks noChangeArrowheads="1"/>
          </p:cNvSpPr>
          <p:nvPr/>
        </p:nvSpPr>
        <p:spPr bwMode="auto">
          <a:xfrm>
            <a:off x="0" y="1820863"/>
            <a:ext cx="9144000" cy="769937"/>
          </a:xfrm>
          <a:prstGeom prst="rect">
            <a:avLst/>
          </a:prstGeom>
          <a:noFill/>
          <a:ln w="9525">
            <a:noFill/>
            <a:miter lim="800000"/>
            <a:headEnd/>
            <a:tailEnd/>
          </a:ln>
        </p:spPr>
        <p:txBody>
          <a:bodyPr>
            <a:spAutoFit/>
          </a:bodyPr>
          <a:lstStyle/>
          <a:p>
            <a:pPr algn="ctr" eaLnBrk="0" hangingPunct="0">
              <a:defRPr/>
            </a:pPr>
            <a:r>
              <a:rPr lang="en-US" sz="4400" spc="300" dirty="0">
                <a:solidFill>
                  <a:schemeClr val="tx1">
                    <a:lumMod val="85000"/>
                  </a:schemeClr>
                </a:solidFill>
                <a:effectLst>
                  <a:outerShdw blurRad="38100" dist="38100" dir="2700000" algn="tl">
                    <a:srgbClr val="000000">
                      <a:alpha val="43137"/>
                    </a:srgbClr>
                  </a:outerShdw>
                </a:effectLst>
                <a:latin typeface="Gill Sans MT" pitchFamily="34" charset="0"/>
              </a:rPr>
              <a:t>Discussion Questions</a:t>
            </a:r>
          </a:p>
        </p:txBody>
      </p:sp>
      <p:sp>
        <p:nvSpPr>
          <p:cNvPr id="12" name="Rectangle 2"/>
          <p:cNvSpPr txBox="1">
            <a:spLocks noRot="1" noChangeArrowheads="1"/>
          </p:cNvSpPr>
          <p:nvPr/>
        </p:nvSpPr>
        <p:spPr>
          <a:xfrm>
            <a:off x="76200" y="271464"/>
            <a:ext cx="7467600" cy="1362075"/>
          </a:xfrm>
          <a:prstGeom prst="rect">
            <a:avLst/>
          </a:prstGeom>
        </p:spPr>
        <p:txBody>
          <a:bodyPr anchor="ctr">
            <a:normAutofit/>
          </a:bodyPr>
          <a:lstStyle/>
          <a:p>
            <a:pPr algn="r" fontAlgn="auto">
              <a:spcAft>
                <a:spcPts val="0"/>
              </a:spcAft>
              <a:defRPr/>
            </a:pPr>
            <a:r>
              <a:rPr lang="en-US" sz="2400" b="1" dirty="0" smtClean="0">
                <a:ln w="6350">
                  <a:solidFill>
                    <a:schemeClr val="accent1">
                      <a:shade val="43000"/>
                    </a:schemeClr>
                  </a:solid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rPr>
              <a:t>DIVERSITY &amp; PERSPECTIVES</a:t>
            </a:r>
            <a:endParaRPr lang="en-US" sz="2400" b="1" dirty="0">
              <a:ln w="6350">
                <a:solidFill>
                  <a:schemeClr val="accent1">
                    <a:shade val="43000"/>
                  </a:schemeClr>
                </a:solid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endParaRPr>
          </a:p>
        </p:txBody>
      </p:sp>
      <p:pic>
        <p:nvPicPr>
          <p:cNvPr id="13" name="Picture 2" descr="C:\Users\thowie\AppData\Local\Microsoft\Windows\Temporary Internet Files\Content.IE5\7HBAXUI3\MPj03826740000[1].jpg"/>
          <p:cNvPicPr>
            <a:picLocks noChangeAspect="1" noChangeArrowheads="1"/>
          </p:cNvPicPr>
          <p:nvPr/>
        </p:nvPicPr>
        <p:blipFill>
          <a:blip r:embed="rId6" cstate="print">
            <a:duotone>
              <a:prstClr val="black"/>
              <a:schemeClr val="tx2">
                <a:tint val="45000"/>
                <a:satMod val="400000"/>
              </a:schemeClr>
            </a:duotone>
          </a:blip>
          <a:srcRect/>
          <a:stretch>
            <a:fillRect/>
          </a:stretch>
        </p:blipFill>
        <p:spPr bwMode="auto">
          <a:xfrm>
            <a:off x="7565571" y="0"/>
            <a:ext cx="1578429" cy="2209800"/>
          </a:xfrm>
          <a:prstGeom prst="rect">
            <a:avLst/>
          </a:prstGeom>
          <a:noFill/>
        </p:spPr>
      </p:pic>
      <p:pic>
        <p:nvPicPr>
          <p:cNvPr id="14" name="Diversity and Perspectives 6.wav">
            <a:hlinkClick r:id="" action="ppaction://media"/>
          </p:cNvPr>
          <p:cNvPicPr>
            <a:picLocks noRot="1" noChangeAspect="1"/>
          </p:cNvPicPr>
          <p:nvPr>
            <a:wavAudioFile r:embed="rId2" name="Diversity and Perspectives 6.wav"/>
          </p:nvPr>
        </p:nvPicPr>
        <p:blipFill>
          <a:blip r:embed="rId7" cstate="print"/>
          <a:stretch>
            <a:fillRect/>
          </a:stretch>
        </p:blipFill>
        <p:spPr>
          <a:xfrm>
            <a:off x="4419600" y="3276600"/>
            <a:ext cx="304800" cy="304800"/>
          </a:xfrm>
          <a:prstGeom prst="rect">
            <a:avLst/>
          </a:prstGeom>
        </p:spPr>
      </p:pic>
    </p:spTree>
    <p:custDataLst>
      <p:tags r:id="rId1"/>
    </p:custDataLst>
  </p:cSld>
  <p:clrMapOvr>
    <a:masterClrMapping/>
  </p:clrMapOvr>
  <p:transition advTm="295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repeatCount="indefinite" fill="hold" display="0">
                  <p:stCondLst>
                    <p:cond delay="indefinite"/>
                  </p:stCondLst>
                  <p:endCondLst>
                    <p:cond evt="onPrev" delay="0">
                      <p:tgtEl>
                        <p:sldTgt/>
                      </p:tgtEl>
                    </p:cond>
                    <p:cond evt="onStopAudio" delay="0">
                      <p:tgtEl>
                        <p:sldTgt/>
                      </p:tgtEl>
                    </p:cond>
                  </p:endCondLst>
                </p:cTn>
                <p:tgtEl>
                  <p:spTgt spid="14"/>
                </p:tgtEl>
              </p:cMediaNode>
            </p:audio>
          </p:childTnLst>
        </p:cTn>
      </p:par>
    </p:tnLst>
    <p:bldLst>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905000"/>
            <a:ext cx="9144000" cy="685800"/>
          </a:xfrm>
          <a:prstGeom prst="rect">
            <a:avLst/>
          </a:prstGeom>
          <a:solidFill>
            <a:schemeClr val="bg2">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dirty="0">
              <a:blipFill>
                <a:blip r:embed="rId5"/>
                <a:tile tx="0" ty="0" sx="100000" sy="100000" flip="none" algn="tl"/>
              </a:blipFill>
            </a:endParaRPr>
          </a:p>
        </p:txBody>
      </p:sp>
      <p:sp>
        <p:nvSpPr>
          <p:cNvPr id="9" name="Rectangle 6"/>
          <p:cNvSpPr txBox="1">
            <a:spLocks noGrp="1" noChangeArrowheads="1"/>
          </p:cNvSpPr>
          <p:nvPr/>
        </p:nvSpPr>
        <p:spPr bwMode="auto">
          <a:xfrm>
            <a:off x="6477000" y="6381750"/>
            <a:ext cx="2133600" cy="476250"/>
          </a:xfrm>
          <a:prstGeom prst="rect">
            <a:avLst/>
          </a:prstGeom>
          <a:noFill/>
          <a:ln>
            <a:miter lim="800000"/>
            <a:headEnd/>
            <a:tailEnd/>
          </a:ln>
        </p:spPr>
        <p:txBody>
          <a:bodyPr/>
          <a:lstStyle/>
          <a:p>
            <a:pPr algn="r">
              <a:defRPr/>
            </a:pPr>
            <a:endParaRPr lang="en-US" sz="1400" dirty="0">
              <a:cs typeface="+mn-cs"/>
            </a:endParaRPr>
          </a:p>
        </p:txBody>
      </p:sp>
      <p:sp>
        <p:nvSpPr>
          <p:cNvPr id="10" name="Rectangle 3"/>
          <p:cNvSpPr txBox="1">
            <a:spLocks noRot="1" noChangeArrowheads="1"/>
          </p:cNvSpPr>
          <p:nvPr/>
        </p:nvSpPr>
        <p:spPr bwMode="auto">
          <a:xfrm>
            <a:off x="457200" y="3048000"/>
            <a:ext cx="84582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3600" dirty="0" smtClean="0">
                <a:latin typeface="Gill Sans MT" pitchFamily="34" charset="0"/>
              </a:rPr>
              <a:t>Are there any differences when foreign persons buy or sell real property in the U.S.?</a:t>
            </a:r>
            <a:endParaRPr lang="en-US" sz="3300" dirty="0" smtClean="0">
              <a:solidFill>
                <a:schemeClr val="tx1">
                  <a:lumMod val="85000"/>
                </a:schemeClr>
              </a:solidFill>
              <a:latin typeface="Gill Sans MT" pitchFamily="34" charset="0"/>
            </a:endParaRPr>
          </a:p>
        </p:txBody>
      </p:sp>
      <p:sp>
        <p:nvSpPr>
          <p:cNvPr id="11" name="Text Box 5"/>
          <p:cNvSpPr txBox="1">
            <a:spLocks noChangeArrowheads="1"/>
          </p:cNvSpPr>
          <p:nvPr/>
        </p:nvSpPr>
        <p:spPr bwMode="auto">
          <a:xfrm>
            <a:off x="0" y="1820863"/>
            <a:ext cx="9144000" cy="769937"/>
          </a:xfrm>
          <a:prstGeom prst="rect">
            <a:avLst/>
          </a:prstGeom>
          <a:noFill/>
          <a:ln w="9525">
            <a:noFill/>
            <a:miter lim="800000"/>
            <a:headEnd/>
            <a:tailEnd/>
          </a:ln>
        </p:spPr>
        <p:txBody>
          <a:bodyPr>
            <a:spAutoFit/>
          </a:bodyPr>
          <a:lstStyle/>
          <a:p>
            <a:pPr algn="ctr" eaLnBrk="0" hangingPunct="0">
              <a:defRPr/>
            </a:pPr>
            <a:r>
              <a:rPr lang="en-US" sz="4400" spc="300" dirty="0">
                <a:solidFill>
                  <a:schemeClr val="tx1">
                    <a:lumMod val="85000"/>
                  </a:schemeClr>
                </a:solidFill>
                <a:effectLst>
                  <a:outerShdw blurRad="38100" dist="38100" dir="2700000" algn="tl">
                    <a:srgbClr val="000000">
                      <a:alpha val="43137"/>
                    </a:srgbClr>
                  </a:outerShdw>
                </a:effectLst>
                <a:latin typeface="Gill Sans MT" pitchFamily="34" charset="0"/>
              </a:rPr>
              <a:t>Discussion Questions</a:t>
            </a:r>
          </a:p>
        </p:txBody>
      </p:sp>
      <p:sp>
        <p:nvSpPr>
          <p:cNvPr id="12" name="Rectangle 2"/>
          <p:cNvSpPr txBox="1">
            <a:spLocks noRot="1" noChangeArrowheads="1"/>
          </p:cNvSpPr>
          <p:nvPr/>
        </p:nvSpPr>
        <p:spPr>
          <a:xfrm>
            <a:off x="76200" y="271464"/>
            <a:ext cx="7467600" cy="1362075"/>
          </a:xfrm>
          <a:prstGeom prst="rect">
            <a:avLst/>
          </a:prstGeom>
        </p:spPr>
        <p:txBody>
          <a:bodyPr anchor="ctr">
            <a:normAutofit/>
          </a:bodyPr>
          <a:lstStyle/>
          <a:p>
            <a:pPr algn="r" fontAlgn="auto">
              <a:spcAft>
                <a:spcPts val="0"/>
              </a:spcAft>
              <a:defRPr/>
            </a:pPr>
            <a:r>
              <a:rPr lang="en-US" sz="2400" b="1" dirty="0" smtClean="0">
                <a:ln w="6350">
                  <a:solidFill>
                    <a:schemeClr val="accent1">
                      <a:shade val="43000"/>
                    </a:schemeClr>
                  </a:solid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rPr>
              <a:t>DIVERSITY &amp; PERSPECTIVES</a:t>
            </a:r>
            <a:endParaRPr lang="en-US" sz="2400" b="1" dirty="0">
              <a:ln w="6350">
                <a:solidFill>
                  <a:schemeClr val="accent1">
                    <a:shade val="43000"/>
                  </a:schemeClr>
                </a:solidFill>
              </a:ln>
              <a:solidFill>
                <a:schemeClr val="bg2">
                  <a:lumMod val="60000"/>
                  <a:lumOff val="40000"/>
                </a:schemeClr>
              </a:solidFill>
              <a:effectLst>
                <a:outerShdw blurRad="26000" dist="26000" dir="14500000" algn="tl" rotWithShape="0">
                  <a:srgbClr val="000000">
                    <a:alpha val="40000"/>
                  </a:srgbClr>
                </a:outerShdw>
              </a:effectLst>
              <a:latin typeface="Gill Sans MT" pitchFamily="34" charset="0"/>
              <a:ea typeface="+mj-ea"/>
              <a:cs typeface="+mj-cs"/>
            </a:endParaRPr>
          </a:p>
        </p:txBody>
      </p:sp>
      <p:pic>
        <p:nvPicPr>
          <p:cNvPr id="13" name="Picture 2" descr="C:\Users\thowie\AppData\Local\Microsoft\Windows\Temporary Internet Files\Content.IE5\7HBAXUI3\MPj03826740000[1].jpg"/>
          <p:cNvPicPr>
            <a:picLocks noChangeAspect="1" noChangeArrowheads="1"/>
          </p:cNvPicPr>
          <p:nvPr/>
        </p:nvPicPr>
        <p:blipFill>
          <a:blip r:embed="rId6" cstate="print">
            <a:duotone>
              <a:prstClr val="black"/>
              <a:schemeClr val="tx2">
                <a:tint val="45000"/>
                <a:satMod val="400000"/>
              </a:schemeClr>
            </a:duotone>
          </a:blip>
          <a:srcRect/>
          <a:stretch>
            <a:fillRect/>
          </a:stretch>
        </p:blipFill>
        <p:spPr bwMode="auto">
          <a:xfrm>
            <a:off x="7565571" y="0"/>
            <a:ext cx="1578429" cy="2209800"/>
          </a:xfrm>
          <a:prstGeom prst="rect">
            <a:avLst/>
          </a:prstGeom>
          <a:noFill/>
        </p:spPr>
      </p:pic>
      <p:pic>
        <p:nvPicPr>
          <p:cNvPr id="14" name="Diversity and Perspectives 7.wav">
            <a:hlinkClick r:id="" action="ppaction://media"/>
          </p:cNvPr>
          <p:cNvPicPr>
            <a:picLocks noRot="1" noChangeAspect="1"/>
          </p:cNvPicPr>
          <p:nvPr>
            <a:wavAudioFile r:embed="rId2" name="Diversity and Perspectives 7.wav"/>
          </p:nvPr>
        </p:nvPicPr>
        <p:blipFill>
          <a:blip r:embed="rId7" cstate="print"/>
          <a:stretch>
            <a:fillRect/>
          </a:stretch>
        </p:blipFill>
        <p:spPr>
          <a:xfrm>
            <a:off x="4419600" y="3276600"/>
            <a:ext cx="304800" cy="304800"/>
          </a:xfrm>
          <a:prstGeom prst="rect">
            <a:avLst/>
          </a:prstGeom>
        </p:spPr>
      </p:pic>
    </p:spTree>
    <p:custDataLst>
      <p:tags r:id="rId1"/>
    </p:custDataLst>
  </p:cSld>
  <p:clrMapOvr>
    <a:masterClrMapping/>
  </p:clrMapOvr>
  <p:transition advTm="235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 presetClass="mediacall" presetSubtype="0" fill="hold" nodeType="withEffect">
                                  <p:stCondLst>
                                    <p:cond delay="0"/>
                                  </p:stCondLst>
                                  <p:childTnLst>
                                    <p:cmd type="call" cmd="playFrom(0.0)">
                                      <p:cBhvr>
                                        <p:cTn id="9"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repeatCount="indefinite" fill="hold" display="0">
                  <p:stCondLst>
                    <p:cond delay="indefinite"/>
                  </p:stCondLst>
                  <p:endCondLst>
                    <p:cond evt="onPrev" delay="0">
                      <p:tgtEl>
                        <p:sldTgt/>
                      </p:tgtEl>
                    </p:cond>
                    <p:cond evt="onStopAudio" delay="0">
                      <p:tgtEl>
                        <p:sldTgt/>
                      </p:tgtEl>
                    </p:cond>
                  </p:endCondLst>
                </p:cTn>
                <p:tgtEl>
                  <p:spTgt spid="14"/>
                </p:tgtEl>
              </p:cMediaNode>
            </p:audio>
          </p:childTnLst>
        </p:cTn>
      </p:par>
    </p:tnLst>
    <p:bldLst>
      <p:bldP spid="10"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4|4.8|4.6|2.9|1.9|1.7"/>
</p:tagLst>
</file>

<file path=ppt/tags/tag2.xml><?xml version="1.0" encoding="utf-8"?>
<p:tagLst xmlns:a="http://schemas.openxmlformats.org/drawingml/2006/main" xmlns:r="http://schemas.openxmlformats.org/officeDocument/2006/relationships" xmlns:p="http://schemas.openxmlformats.org/presentationml/2006/main">
  <p:tag name="TIMING" val="|1.4|7|3.3|1.4|1.4|1.1"/>
</p:tagLst>
</file>

<file path=ppt/tags/tag3.xml><?xml version="1.0" encoding="utf-8"?>
<p:tagLst xmlns:a="http://schemas.openxmlformats.org/drawingml/2006/main" xmlns:r="http://schemas.openxmlformats.org/officeDocument/2006/relationships" xmlns:p="http://schemas.openxmlformats.org/presentationml/2006/main">
  <p:tag name="TIMING" val="|0.7|4.9|3.9|4.2"/>
</p:tagLst>
</file>

<file path=ppt/tags/tag4.xml><?xml version="1.0" encoding="utf-8"?>
<p:tagLst xmlns:a="http://schemas.openxmlformats.org/drawingml/2006/main" xmlns:r="http://schemas.openxmlformats.org/officeDocument/2006/relationships" xmlns:p="http://schemas.openxmlformats.org/presentationml/2006/main">
  <p:tag name="TIMING" val="|0.5|8.3|1.9"/>
</p:tagLst>
</file>

<file path=ppt/tags/tag5.xml><?xml version="1.0" encoding="utf-8"?>
<p:tagLst xmlns:a="http://schemas.openxmlformats.org/drawingml/2006/main" xmlns:r="http://schemas.openxmlformats.org/officeDocument/2006/relationships" xmlns:p="http://schemas.openxmlformats.org/presentationml/2006/main">
  <p:tag name="TIMING" val="|0.6|6.5"/>
</p:tagLst>
</file>

<file path=ppt/tags/tag6.xml><?xml version="1.0" encoding="utf-8"?>
<p:tagLst xmlns:a="http://schemas.openxmlformats.org/drawingml/2006/main" xmlns:r="http://schemas.openxmlformats.org/officeDocument/2006/relationships" xmlns:p="http://schemas.openxmlformats.org/presentationml/2006/main">
  <p:tag name="TIMING" val="|0.6"/>
</p:tagLst>
</file>

<file path=ppt/tags/tag7.xml><?xml version="1.0" encoding="utf-8"?>
<p:tagLst xmlns:a="http://schemas.openxmlformats.org/drawingml/2006/main" xmlns:r="http://schemas.openxmlformats.org/officeDocument/2006/relationships" xmlns:p="http://schemas.openxmlformats.org/presentationml/2006/main">
  <p:tag name="TIMING" val="|0.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27">
      <a:dk1>
        <a:sysClr val="windowText" lastClr="000000"/>
      </a:dk1>
      <a:lt1>
        <a:sysClr val="window" lastClr="FFFFFF"/>
      </a:lt1>
      <a:dk2>
        <a:srgbClr val="444D26"/>
      </a:dk2>
      <a:lt2>
        <a:srgbClr val="FEFAC9"/>
      </a:lt2>
      <a:accent1>
        <a:srgbClr val="444D26"/>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4137</TotalTime>
  <Words>364</Words>
  <Application>Microsoft Office PowerPoint</Application>
  <PresentationFormat>On-screen Show (4:3)</PresentationFormat>
  <Paragraphs>55</Paragraphs>
  <Slides>8</Slides>
  <Notes>8</Notes>
  <HiddenSlides>0</HiddenSlides>
  <MMClips>7</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Verve</vt:lpstr>
      <vt:lpstr>Diversity &amp; Perspectives</vt:lpstr>
      <vt:lpstr>Slide 2</vt:lpstr>
      <vt:lpstr>Slide 3</vt:lpstr>
      <vt:lpstr>Slide 4</vt:lpstr>
      <vt:lpstr>Slide 5</vt:lpstr>
      <vt:lpstr>Slide 6</vt:lpstr>
      <vt:lpstr>Slide 7</vt:lpstr>
      <vt:lpstr>Slide 8</vt:lpstr>
    </vt:vector>
  </TitlesOfParts>
  <Company>The W Realty Group,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CRRA  Pathways to Professionalism</dc:title>
  <dc:creator>Tara Howie</dc:creator>
  <cp:lastModifiedBy>Howie, Tara</cp:lastModifiedBy>
  <cp:revision>287</cp:revision>
  <dcterms:created xsi:type="dcterms:W3CDTF">2007-06-13T22:07:51Z</dcterms:created>
  <dcterms:modified xsi:type="dcterms:W3CDTF">2010-09-01T19:03:57Z</dcterms:modified>
</cp:coreProperties>
</file>